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61" r:id="rId5"/>
    <p:sldId id="257" r:id="rId6"/>
    <p:sldId id="259" r:id="rId7"/>
    <p:sldId id="266" r:id="rId8"/>
    <p:sldId id="260" r:id="rId9"/>
    <p:sldId id="262" r:id="rId10"/>
    <p:sldId id="265" r:id="rId11"/>
    <p:sldId id="258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2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05E1-589E-430D-BF4C-A520B2847A88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2FCD-6805-472F-940B-7833135ED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20"/>
              </a:lnSpc>
              <a:spcBef>
                <a:spcPts val="1200"/>
              </a:spcBef>
              <a:spcAft>
                <a:spcPts val="1000"/>
              </a:spcAft>
            </a:pPr>
            <a:r>
              <a:rPr lang="sv-S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Vårdbegäran från </a:t>
            </a:r>
            <a:r>
              <a:rPr lang="sv-SE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</a:t>
            </a:r>
            <a:r>
              <a:rPr lang="sv-S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till HSL </a:t>
            </a:r>
          </a:p>
          <a:p>
            <a:pPr>
              <a:lnSpc>
                <a:spcPts val="1500"/>
              </a:lnSpc>
              <a:spcAft>
                <a:spcPts val="700"/>
              </a:spcAft>
            </a:pP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Vårdbegäran används både i ordinärt och särskilt boende men kan endast skickas om patienten har en pågående HSL-journal. </a:t>
            </a:r>
          </a:p>
          <a:p>
            <a:pPr>
              <a:lnSpc>
                <a:spcPts val="1500"/>
              </a:lnSpc>
              <a:spcAft>
                <a:spcPts val="700"/>
              </a:spcAft>
            </a:pP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Vård och omsorgspersonal ska skriva en vårdbegäran till sjuksköterska/arbetsterapeut/fysioterapeut när det finns behov av en bedömning av legitimerad personal. </a:t>
            </a:r>
          </a:p>
          <a:p>
            <a:pPr>
              <a:lnSpc>
                <a:spcPts val="1500"/>
              </a:lnSpc>
              <a:spcAft>
                <a:spcPts val="700"/>
              </a:spcAft>
            </a:pP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Vårdbegäran skrivs enligt SBAR för att beskriva frågeställningen/problemet. På R (rekommendation) i SBAR skrivs om ärendet ska till rehab eller sjuksköterska eller alternativt båda.  </a:t>
            </a:r>
          </a:p>
          <a:p>
            <a:pPr>
              <a:lnSpc>
                <a:spcPts val="1500"/>
              </a:lnSpc>
              <a:spcAft>
                <a:spcPts val="700"/>
              </a:spcAft>
            </a:pP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Legitimerad personal tar del av vårdbegäran två gånger dagligen på vardagar. Legitimerad personal tar då ställning till vårdbegäran och graderar hur brådskande den ska hanteras eller om det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</a:t>
            </a: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är ett HSL-ärende. Legitimerad personals ställningstagande till vårdbegäran speglas över till </a:t>
            </a:r>
            <a:r>
              <a:rPr lang="sv-S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och hamnar under journalanteckningar. Vårdbegäran blir en del även av HSL-journalen. </a:t>
            </a:r>
          </a:p>
          <a:p>
            <a:pPr>
              <a:lnSpc>
                <a:spcPct val="110000"/>
              </a:lnSpc>
              <a:spcAft>
                <a:spcPts val="45"/>
              </a:spcAft>
            </a:pP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Saknar patienten </a:t>
            </a:r>
            <a:r>
              <a:rPr lang="sv-S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syns den endast under journalrubriken ”</a:t>
            </a: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årdbegäran”.</a:t>
            </a: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2FCD-6805-472F-940B-7833135ED65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788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 (länkade bilder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B486B5-B0BA-456C-26E9-C5ACDD599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bild. Länka sedan bilden till ett </a:t>
            </a:r>
            <a:r>
              <a:rPr lang="sv-SE" dirty="0" err="1"/>
              <a:t>mediaklipp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46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2023-03-20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E8A89-ECF5-358C-1CAF-DF9EDB3DC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vå innehållsdelar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2023-03-20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489E014-419F-FEF3-09EF-902138AB1C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7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1FE40-7726-F8DF-6C30-6F76911A3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65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3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2023-03-20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5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2023-03-20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8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520825"/>
            <a:ext cx="6961187" cy="3887788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Logotyp">
            <a:extLst>
              <a:ext uri="{FF2B5EF4-FFF2-40B4-BE49-F238E27FC236}">
                <a16:creationId xmlns:a16="http://schemas.microsoft.com/office/drawing/2014/main" id="{14FE62EA-E54D-467C-AE45-E1C04BB0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rubrik 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2023-03-20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8001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Logotyp">
            <a:extLst>
              <a:ext uri="{FF2B5EF4-FFF2-40B4-BE49-F238E27FC236}">
                <a16:creationId xmlns:a16="http://schemas.microsoft.com/office/drawing/2014/main" id="{F33B3B12-8EDD-46C5-AE26-44A83EE5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3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, rubrik och text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D49474-9473-4A14-A651-F36200100BD3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000199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111250"/>
            <a:ext cx="4895850" cy="10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2480407"/>
            <a:ext cx="4895850" cy="2928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9" y="1111250"/>
            <a:ext cx="5219700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Logotyp">
            <a:extLst>
              <a:ext uri="{FF2B5EF4-FFF2-40B4-BE49-F238E27FC236}">
                <a16:creationId xmlns:a16="http://schemas.microsoft.com/office/drawing/2014/main" id="{ABDBFC6E-8F3A-4141-9A9B-E6F47DDF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E27381C-299D-40B0-9FA2-A8674C75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tartsida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520825"/>
            <a:ext cx="4895850" cy="1816441"/>
          </a:xfrm>
        </p:spPr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2023-03-20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46807D4-B7A0-4663-9404-F91AB8B04C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6413"/>
          </a:xfrm>
          <a:custGeom>
            <a:avLst/>
            <a:gdLst>
              <a:gd name="connsiteX0" fmla="*/ 0 w 6096000"/>
              <a:gd name="connsiteY0" fmla="*/ 0 h 6856413"/>
              <a:gd name="connsiteX1" fmla="*/ 6096000 w 6096000"/>
              <a:gd name="connsiteY1" fmla="*/ 0 h 6856413"/>
              <a:gd name="connsiteX2" fmla="*/ 6096000 w 6096000"/>
              <a:gd name="connsiteY2" fmla="*/ 2495550 h 6856413"/>
              <a:gd name="connsiteX3" fmla="*/ 4229099 w 6096000"/>
              <a:gd name="connsiteY3" fmla="*/ 2495550 h 6856413"/>
              <a:gd name="connsiteX4" fmla="*/ 4229099 w 6096000"/>
              <a:gd name="connsiteY4" fmla="*/ 2966419 h 6856413"/>
              <a:gd name="connsiteX5" fmla="*/ 5629274 w 6096000"/>
              <a:gd name="connsiteY5" fmla="*/ 2966419 h 6856413"/>
              <a:gd name="connsiteX6" fmla="*/ 5629274 w 6096000"/>
              <a:gd name="connsiteY6" fmla="*/ 4343400 h 6856413"/>
              <a:gd name="connsiteX7" fmla="*/ 6096000 w 6096000"/>
              <a:gd name="connsiteY7" fmla="*/ 4343400 h 6856413"/>
              <a:gd name="connsiteX8" fmla="*/ 6096000 w 6096000"/>
              <a:gd name="connsiteY8" fmla="*/ 6856413 h 6856413"/>
              <a:gd name="connsiteX9" fmla="*/ 0 w 6096000"/>
              <a:gd name="connsiteY9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6413">
                <a:moveTo>
                  <a:pt x="0" y="0"/>
                </a:moveTo>
                <a:lnTo>
                  <a:pt x="6096000" y="0"/>
                </a:lnTo>
                <a:lnTo>
                  <a:pt x="6096000" y="2495550"/>
                </a:lnTo>
                <a:lnTo>
                  <a:pt x="4229099" y="2495550"/>
                </a:lnTo>
                <a:lnTo>
                  <a:pt x="4229099" y="2966419"/>
                </a:lnTo>
                <a:lnTo>
                  <a:pt x="5629274" y="2966419"/>
                </a:lnTo>
                <a:lnTo>
                  <a:pt x="5629274" y="4343400"/>
                </a:lnTo>
                <a:lnTo>
                  <a:pt x="6096000" y="4343400"/>
                </a:lnTo>
                <a:lnTo>
                  <a:pt x="6096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01433A41-C488-469E-8A32-B1BBF19F6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3520735"/>
            <a:ext cx="4895850" cy="18878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19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/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86E248-B4D9-421C-B50F-76D9C58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CDD87C-16D8-445C-A4FE-C96CE5E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54B0E-C854-4DA2-9166-2D46F8E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C590C-7AFD-4EF1-8A90-B576771E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08" cy="6857396"/>
          </a:xfrm>
          <a:prstGeom prst="rect">
            <a:avLst/>
          </a:prstGeom>
          <a:gradFill>
            <a:gsLst>
              <a:gs pos="56000">
                <a:srgbClr val="4D7BA0"/>
              </a:gs>
              <a:gs pos="0">
                <a:srgbClr val="93BB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E37AC6E0-D427-46D7-80D5-873C4462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69AA6BED-7A2A-4F1E-8AB9-E85B26032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2639026"/>
            <a:ext cx="2876550" cy="1887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Ange dina kontaktuppgifter här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3DD11A6-A3B9-47F5-ABF3-96FA9CA52898}"/>
              </a:ext>
            </a:extLst>
          </p:cNvPr>
          <p:cNvSpPr txBox="1"/>
          <p:nvPr userDrawn="1"/>
        </p:nvSpPr>
        <p:spPr>
          <a:xfrm>
            <a:off x="6447344" y="2349584"/>
            <a:ext cx="40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Kontakta oss gärna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2252E8F-3EA7-408E-88B5-04A193A9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79714" y="2349584"/>
            <a:ext cx="5115600" cy="1497524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1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8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5400676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481E8B-9CAD-4176-A81F-905533111E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20825"/>
            <a:ext cx="5395119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32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7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49D8971-4829-4FC1-BEFE-6A7E4F2C4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520825"/>
            <a:ext cx="6961187" cy="38877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F2D1409-2A9D-4D97-BF00-EFD95C004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3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70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962AA37-E5A7-4009-BCA4-C1DB506C66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714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10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111250"/>
            <a:ext cx="5076826" cy="106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2480407"/>
            <a:ext cx="5076826" cy="2928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111250"/>
            <a:ext cx="5400675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386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47CBA-48A8-48D5-B948-20088E16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90A99E-74DB-4971-988B-62F9F0E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2023-03-20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CAF3B-D86E-406D-BCF6-BC136F9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8FADD1-20A2-42E8-ADA9-E99E8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4BEA69CE-ADAB-4667-A26B-9435B808E6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7143"/>
          </a:xfrm>
          <a:custGeom>
            <a:avLst/>
            <a:gdLst>
              <a:gd name="connsiteX0" fmla="*/ 11361427 w 12192000"/>
              <a:gd name="connsiteY0" fmla="*/ 441824 h 6857143"/>
              <a:gd name="connsiteX1" fmla="*/ 11361427 w 12192000"/>
              <a:gd name="connsiteY1" fmla="*/ 545874 h 6857143"/>
              <a:gd name="connsiteX2" fmla="*/ 11469455 w 12192000"/>
              <a:gd name="connsiteY2" fmla="*/ 545874 h 6857143"/>
              <a:gd name="connsiteX3" fmla="*/ 11469455 w 12192000"/>
              <a:gd name="connsiteY3" fmla="*/ 817087 h 6857143"/>
              <a:gd name="connsiteX4" fmla="*/ 11603204 w 12192000"/>
              <a:gd name="connsiteY4" fmla="*/ 817087 h 6857143"/>
              <a:gd name="connsiteX5" fmla="*/ 11603204 w 12192000"/>
              <a:gd name="connsiteY5" fmla="*/ 545874 h 6857143"/>
              <a:gd name="connsiteX6" fmla="*/ 11711232 w 12192000"/>
              <a:gd name="connsiteY6" fmla="*/ 545874 h 6857143"/>
              <a:gd name="connsiteX7" fmla="*/ 11711232 w 12192000"/>
              <a:gd name="connsiteY7" fmla="*/ 441824 h 6857143"/>
              <a:gd name="connsiteX8" fmla="*/ 11361428 w 12192000"/>
              <a:gd name="connsiteY8" fmla="*/ 260344 h 6857143"/>
              <a:gd name="connsiteX9" fmla="*/ 11361428 w 12192000"/>
              <a:gd name="connsiteY9" fmla="*/ 377822 h 6857143"/>
              <a:gd name="connsiteX10" fmla="*/ 11801957 w 12192000"/>
              <a:gd name="connsiteY10" fmla="*/ 377822 h 6857143"/>
              <a:gd name="connsiteX11" fmla="*/ 11801957 w 12192000"/>
              <a:gd name="connsiteY11" fmla="*/ 817087 h 6857143"/>
              <a:gd name="connsiteX12" fmla="*/ 11950469 w 12192000"/>
              <a:gd name="connsiteY12" fmla="*/ 817087 h 6857143"/>
              <a:gd name="connsiteX13" fmla="*/ 11950469 w 12192000"/>
              <a:gd name="connsiteY13" fmla="*/ 260344 h 6857143"/>
              <a:gd name="connsiteX14" fmla="*/ 0 w 12192000"/>
              <a:gd name="connsiteY14" fmla="*/ 0 h 6857143"/>
              <a:gd name="connsiteX15" fmla="*/ 12192000 w 12192000"/>
              <a:gd name="connsiteY15" fmla="*/ 0 h 6857143"/>
              <a:gd name="connsiteX16" fmla="*/ 12192000 w 12192000"/>
              <a:gd name="connsiteY16" fmla="*/ 6857143 h 6857143"/>
              <a:gd name="connsiteX17" fmla="*/ 0 w 12192000"/>
              <a:gd name="connsiteY1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7143">
                <a:moveTo>
                  <a:pt x="11361427" y="441824"/>
                </a:moveTo>
                <a:lnTo>
                  <a:pt x="11361427" y="545874"/>
                </a:lnTo>
                <a:lnTo>
                  <a:pt x="11469455" y="545874"/>
                </a:lnTo>
                <a:lnTo>
                  <a:pt x="11469455" y="817087"/>
                </a:lnTo>
                <a:lnTo>
                  <a:pt x="11603204" y="817087"/>
                </a:lnTo>
                <a:lnTo>
                  <a:pt x="11603204" y="545874"/>
                </a:lnTo>
                <a:lnTo>
                  <a:pt x="11711232" y="545874"/>
                </a:lnTo>
                <a:lnTo>
                  <a:pt x="11711232" y="441824"/>
                </a:lnTo>
                <a:close/>
                <a:moveTo>
                  <a:pt x="11361428" y="260344"/>
                </a:moveTo>
                <a:lnTo>
                  <a:pt x="11361428" y="377822"/>
                </a:lnTo>
                <a:lnTo>
                  <a:pt x="11801957" y="377822"/>
                </a:lnTo>
                <a:lnTo>
                  <a:pt x="11801957" y="817087"/>
                </a:lnTo>
                <a:lnTo>
                  <a:pt x="11950469" y="817087"/>
                </a:lnTo>
                <a:lnTo>
                  <a:pt x="11950469" y="2603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019CCA-4FA2-423E-8E40-0E1386B5C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2023-03-20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3D06DC2-31D6-4662-A692-040688247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DA0E3F9-6269-468D-AB7E-4F17534429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A43580B5-B079-4530-B79C-DE0CD11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965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377BB1DF-30C0-46B2-B791-BE5715EBF7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15938" y="1520825"/>
            <a:ext cx="8675687" cy="5032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426111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2023-03-20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1" r:id="rId4"/>
    <p:sldLayoutId id="2147483664" r:id="rId5"/>
    <p:sldLayoutId id="2147483665" r:id="rId6"/>
    <p:sldLayoutId id="2147483654" r:id="rId7"/>
    <p:sldLayoutId id="2147483669" r:id="rId8"/>
    <p:sldLayoutId id="2147483670" r:id="rId9"/>
    <p:sldLayoutId id="2147483674" r:id="rId10"/>
    <p:sldLayoutId id="2147483660" r:id="rId11"/>
    <p:sldLayoutId id="2147483668" r:id="rId12"/>
    <p:sldLayoutId id="2147483672" r:id="rId13"/>
    <p:sldLayoutId id="2147483662" r:id="rId14"/>
    <p:sldLayoutId id="2147483663" r:id="rId15"/>
    <p:sldLayoutId id="2147483666" r:id="rId16"/>
    <p:sldLayoutId id="2147483671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nsertedImage">
            <a:extLst>
              <a:ext uri="{FF2B5EF4-FFF2-40B4-BE49-F238E27FC236}">
                <a16:creationId xmlns:a16="http://schemas.microsoft.com/office/drawing/2014/main" id="{63409C90-F69B-46B4-AE64-E9F908D193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D2D358-AEEB-4841-9CBB-2A79C6A4F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Lifecare</a:t>
            </a:r>
            <a:r>
              <a:rPr lang="sv-SE" dirty="0"/>
              <a:t> HSL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CB55FC-0B17-485D-91BA-C00175EDD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546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10C710-3CFB-061E-3D37-E89CADDE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VI är TIBRO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12A4FC-31AA-C088-7950-ED342133D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b="1" dirty="0"/>
              <a:t>BRA JOBBAT !</a:t>
            </a:r>
          </a:p>
          <a:p>
            <a:pPr marL="0" indent="0" algn="ctr">
              <a:buNone/>
            </a:pPr>
            <a:endParaRPr lang="sv-SE" b="1" dirty="0"/>
          </a:p>
          <a:p>
            <a:pPr algn="ctr"/>
            <a:r>
              <a:rPr lang="sv-SE" dirty="0"/>
              <a:t>VI gör detta tillsammans </a:t>
            </a:r>
          </a:p>
          <a:p>
            <a:pPr algn="ctr"/>
            <a:r>
              <a:rPr lang="sv-SE" dirty="0"/>
              <a:t>Ansvar</a:t>
            </a:r>
          </a:p>
          <a:p>
            <a:pPr algn="ctr"/>
            <a:r>
              <a:rPr lang="sv-SE" dirty="0"/>
              <a:t>Vad kan jag göra </a:t>
            </a:r>
          </a:p>
          <a:p>
            <a:pPr algn="ctr"/>
            <a:r>
              <a:rPr lang="sv-SE" dirty="0"/>
              <a:t>VEM är VI här för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300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AF8F803-6701-F082-3B3F-21BFE87A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40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F41EF7-F78B-95D9-0288-F4CB5036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Lifecare</a:t>
            </a:r>
            <a:r>
              <a:rPr lang="sv-SE" dirty="0"/>
              <a:t> hemskärm</a:t>
            </a:r>
            <a:br>
              <a:rPr lang="sv-SE" dirty="0"/>
            </a:br>
            <a:r>
              <a:rPr lang="sv-SE" dirty="0"/>
              <a:t>Åtgärder under ett arbetspass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B0456-D13A-0B29-7975-5A84270C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20824"/>
            <a:ext cx="10012980" cy="4453847"/>
          </a:xfrm>
        </p:spPr>
        <p:txBody>
          <a:bodyPr/>
          <a:lstStyle/>
          <a:p>
            <a:r>
              <a:rPr lang="sv-SE" dirty="0"/>
              <a:t>Senast dokumenterat – vad har hänt sedan sist</a:t>
            </a:r>
          </a:p>
          <a:p>
            <a:r>
              <a:rPr lang="sv-SE" dirty="0"/>
              <a:t>Någon utredande eller behandlande åtgärd som skall följas upp under arbetspass – uppföljning finns i ”Att göra listan” </a:t>
            </a:r>
          </a:p>
          <a:p>
            <a:r>
              <a:rPr lang="sv-SE" dirty="0"/>
              <a:t>Nyinkomna vårdbegäran –ställningstagande enligt prioritet</a:t>
            </a:r>
          </a:p>
          <a:p>
            <a:r>
              <a:rPr lang="sv-SE" dirty="0"/>
              <a:t>Skickade HSL uppdrag, har dessa blivit bekräftade , har sol personal börjat utföra åtgärden om inte följ upp och åtgärda</a:t>
            </a:r>
          </a:p>
          <a:p>
            <a:r>
              <a:rPr lang="sv-SE" dirty="0"/>
              <a:t>Finns det några ej signerade i ” Att göra listan” som skall utföras av legitimerad personal </a:t>
            </a:r>
          </a:p>
          <a:p>
            <a:r>
              <a:rPr lang="sv-SE" dirty="0"/>
              <a:t>Icke registrerade åtgärder som skall utföras av vård och omsorgspersonal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976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7281AC-62F7-1DDA-F637-B662DE0A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Åtgärder under ett arbetspass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547D0E-BD06-CBBA-23A3-91481338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Utförandet av planerade åtgärder under dagen </a:t>
            </a:r>
            <a:r>
              <a:rPr lang="sv-SE" dirty="0"/>
              <a:t>och signerar som utfört. När du signerar utfört dokumenterar du samtidigt resultatet </a:t>
            </a:r>
          </a:p>
          <a:p>
            <a:r>
              <a:rPr lang="sv-SE" b="1" dirty="0"/>
              <a:t>Utförande av oplanerade åtgärder under dagen </a:t>
            </a:r>
            <a:r>
              <a:rPr lang="sv-SE" dirty="0"/>
              <a:t>. Åtgärder som inte var planerade lägger du in som oplanerade åtgärder i journalen. </a:t>
            </a:r>
          </a:p>
        </p:txBody>
      </p:sp>
    </p:spTree>
    <p:extLst>
      <p:ext uri="{BB962C8B-B14F-4D97-AF65-F5344CB8AC3E}">
        <p14:creationId xmlns:p14="http://schemas.microsoft.com/office/powerpoint/2010/main" val="99556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683D98-0704-4FED-A36C-73D733CD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Vårdbegäran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558DA6-D5F8-4EED-A025-06117FA2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20824"/>
            <a:ext cx="10261554" cy="4338437"/>
          </a:xfrm>
        </p:spPr>
        <p:txBody>
          <a:bodyPr>
            <a:normAutofit/>
          </a:bodyPr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/>
              <a:t>Ta del av vårdbegäran minst 2 ggr dagligen morgon/ /förmiddag och eftermiddag. </a:t>
            </a:r>
          </a:p>
          <a:p>
            <a:pPr algn="ctr"/>
            <a:r>
              <a:rPr lang="sv-SE" dirty="0"/>
              <a:t>Akuta , omgående behov av leg personal  utföra bedömning och ställningstagande skall som nu alltid tas muntligt via telefon</a:t>
            </a:r>
          </a:p>
          <a:p>
            <a:pPr algn="ctr"/>
            <a:r>
              <a:rPr lang="sv-SE" dirty="0"/>
              <a:t>Vårdbegäran kan skrivas av leg personal i samråd med kontakten. I implementeringsfas kan det i större mån utföras av er </a:t>
            </a:r>
          </a:p>
          <a:p>
            <a:pPr algn="ctr"/>
            <a:r>
              <a:rPr lang="sv-SE" dirty="0"/>
              <a:t>Kväll , natt – ser över vårdbegäran efter behov  </a:t>
            </a:r>
          </a:p>
        </p:txBody>
      </p:sp>
    </p:spTree>
    <p:extLst>
      <p:ext uri="{BB962C8B-B14F-4D97-AF65-F5344CB8AC3E}">
        <p14:creationId xmlns:p14="http://schemas.microsoft.com/office/powerpoint/2010/main" val="72522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D7BD06-8EF8-4D34-BE52-AA0FDB97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Att göra lista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736E4A-5B52-4240-B446-55266C32B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/>
              <a:t>Tidsfönster – ange om tiden alt Fm /</a:t>
            </a:r>
            <a:r>
              <a:rPr lang="sv-SE" dirty="0" err="1"/>
              <a:t>em</a:t>
            </a:r>
            <a:endParaRPr lang="sv-SE" dirty="0"/>
          </a:p>
          <a:p>
            <a:pPr algn="ctr"/>
            <a:r>
              <a:rPr lang="sv-SE" dirty="0"/>
              <a:t>Signera </a:t>
            </a:r>
          </a:p>
          <a:p>
            <a:pPr algn="ctr"/>
            <a:r>
              <a:rPr lang="sv-SE" dirty="0"/>
              <a:t>Se över att göra inför kväll/natt  ledig dag och helg </a:t>
            </a:r>
          </a:p>
          <a:p>
            <a:pPr algn="ctr"/>
            <a:r>
              <a:rPr lang="sv-SE" dirty="0"/>
              <a:t>Skriv ut säkerhetskopia enligt rutin ”Att göra lista” LHSL från tisdag eftermiddag för 22/3</a:t>
            </a:r>
          </a:p>
        </p:txBody>
      </p:sp>
    </p:spTree>
    <p:extLst>
      <p:ext uri="{BB962C8B-B14F-4D97-AF65-F5344CB8AC3E}">
        <p14:creationId xmlns:p14="http://schemas.microsoft.com/office/powerpoint/2010/main" val="336123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7BA155-ACFF-4456-88B9-522F1C69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HSL Uppdrag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3F812E-AEB3-47C0-818D-10FEBD0DF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Uppdaterade /Nya </a:t>
            </a:r>
            <a:r>
              <a:rPr lang="sv-SE" b="1" dirty="0"/>
              <a:t>Hälsoplaner</a:t>
            </a:r>
            <a:r>
              <a:rPr lang="sv-SE" dirty="0"/>
              <a:t> som inte finns som utskrivna  </a:t>
            </a:r>
            <a:r>
              <a:rPr lang="sv-SE" i="1" dirty="0"/>
              <a:t>vårdplaner</a:t>
            </a:r>
            <a:r>
              <a:rPr lang="sv-SE" dirty="0"/>
              <a:t> skrivs ut och lämnas till respektive utförarenhet / undersköterska för att komma ut i hälsopärm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HSL uppdrag bekräftas av enhetschef 7-16 övrig tid av leg personal. Se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algn="ctr"/>
            <a:endParaRPr lang="sv-SE" dirty="0"/>
          </a:p>
          <a:p>
            <a:pPr lvl="1" algn="ctr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991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DC9236-2AD2-B71B-0777-14E92948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Lifecare</a:t>
            </a:r>
            <a:r>
              <a:rPr lang="sv-SE" dirty="0"/>
              <a:t> webb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5721AD-BCFA-3292-E3DE-E6325D534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v-SE" dirty="0"/>
              <a:t>IT säkerhet </a:t>
            </a:r>
          </a:p>
          <a:p>
            <a:pPr algn="ctr"/>
            <a:r>
              <a:rPr lang="sv-SE" dirty="0"/>
              <a:t>Logga ut när inte </a:t>
            </a:r>
            <a:r>
              <a:rPr lang="sv-SE" dirty="0" err="1"/>
              <a:t>lifecare</a:t>
            </a:r>
            <a:r>
              <a:rPr lang="sv-SE"/>
              <a:t> används </a:t>
            </a:r>
          </a:p>
        </p:txBody>
      </p:sp>
    </p:spTree>
    <p:extLst>
      <p:ext uri="{BB962C8B-B14F-4D97-AF65-F5344CB8AC3E}">
        <p14:creationId xmlns:p14="http://schemas.microsoft.com/office/powerpoint/2010/main" val="134040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D6854C-6149-4237-ACFE-0E0A0D38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Flytta , avsluta journal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DA165F-8815-451C-993F-D93ECE18A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21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E59102-A4B4-4458-87EC-CD6BF527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 utförare </a:t>
            </a:r>
            <a:br>
              <a:rPr lang="sv-SE" sz="3200" dirty="0">
                <a:solidFill>
                  <a:srgbClr val="4E8FC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FE0728-729A-4AAB-B092-58C1977B9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85106"/>
            <a:ext cx="8675687" cy="388778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sv-SE" sz="1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sv-SE" sz="1800" b="1" dirty="0">
              <a:solidFill>
                <a:srgbClr val="4E8FC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sv-SE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Signeringslista gäller endast externa utförare 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Signeringslistor används där det är externa utförare som utför HSL uppdraget. Legitimerad personal skriver ut signeringslistan och det är vård och omsorgspersonal med delegering som signerar utförande av åtgärd.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När en planerad åtgärd ändras, ska åtgärden avslutas på signeringslistan. Därefter skrivs en ny signeringslista ut. Den gamla listan ska sparas i patientens pappersjournal. Alla signeringslistor gällande åtgärder inom hälso- och sjukvården är journalhandlingar och ska sparas.  Ordinationer som är delegerade till vård och omsorgspersonal ska signeras på avsedd signeringslista hos patienten.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Vårdplan /hälsoplan (och HSL uppdrag ?) skall finnas utskriven och tillgänglig i pappersformat hos patient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5191612"/>
      </p:ext>
    </p:extLst>
  </p:cSld>
  <p:clrMapOvr>
    <a:masterClrMapping/>
  </p:clrMapOvr>
</p:sld>
</file>

<file path=ppt/theme/theme1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Tibro kommun</Template>
  <TotalTime>883</TotalTime>
  <Words>577</Words>
  <Application>Microsoft Office PowerPoint</Application>
  <PresentationFormat>Bredbild</PresentationFormat>
  <Paragraphs>62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Tibro kommun</vt:lpstr>
      <vt:lpstr>Lifecare HSL </vt:lpstr>
      <vt:lpstr>Lifecare hemskärm Åtgärder under ett arbetspass</vt:lpstr>
      <vt:lpstr>Åtgärder under ett arbetspass</vt:lpstr>
      <vt:lpstr>Vårdbegäran </vt:lpstr>
      <vt:lpstr>Att göra lista</vt:lpstr>
      <vt:lpstr>HSL Uppdrag </vt:lpstr>
      <vt:lpstr>Lifecare webb </vt:lpstr>
      <vt:lpstr>Flytta , avsluta journal</vt:lpstr>
      <vt:lpstr>Extern utförare  </vt:lpstr>
      <vt:lpstr>VI är TIBRO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Lifecare HSL </dc:title>
  <dc:creator>Annicka Klar</dc:creator>
  <cp:lastModifiedBy>Annicka Klar</cp:lastModifiedBy>
  <cp:revision>14</cp:revision>
  <dcterms:created xsi:type="dcterms:W3CDTF">2023-03-16T07:03:12Z</dcterms:created>
  <dcterms:modified xsi:type="dcterms:W3CDTF">2023-03-20T11:54:17Z</dcterms:modified>
</cp:coreProperties>
</file>