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9" r:id="rId13"/>
    <p:sldId id="284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5117"/>
    <a:srgbClr val="77ADD2"/>
    <a:srgbClr val="8E8312"/>
    <a:srgbClr val="F0EDDA"/>
    <a:srgbClr val="E2512B"/>
    <a:srgbClr val="C8B677"/>
    <a:srgbClr val="F25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0" autoAdjust="0"/>
    <p:restoredTop sz="94668" autoAdjust="0"/>
  </p:normalViewPr>
  <p:slideViewPr>
    <p:cSldViewPr snapToGrid="0" snapToObjects="1">
      <p:cViewPr varScale="1">
        <p:scale>
          <a:sx n="106" d="100"/>
          <a:sy n="106" d="100"/>
        </p:scale>
        <p:origin x="14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0"/>
            <a:ext cx="6019800" cy="6856413"/>
          </a:xfrm>
          <a:prstGeom prst="rect">
            <a:avLst/>
          </a:pr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Frihandsfigur 3"/>
          <p:cNvSpPr/>
          <p:nvPr userDrawn="1"/>
        </p:nvSpPr>
        <p:spPr>
          <a:xfrm>
            <a:off x="3340100" y="0"/>
            <a:ext cx="5829300" cy="6858000"/>
          </a:xfrm>
          <a:custGeom>
            <a:avLst/>
            <a:gdLst>
              <a:gd name="connsiteX0" fmla="*/ 1524000 w 5829300"/>
              <a:gd name="connsiteY0" fmla="*/ 1917700 h 6858000"/>
              <a:gd name="connsiteX1" fmla="*/ 1587500 w 5829300"/>
              <a:gd name="connsiteY1" fmla="*/ 495300 h 6858000"/>
              <a:gd name="connsiteX2" fmla="*/ 1676400 w 5829300"/>
              <a:gd name="connsiteY2" fmla="*/ 0 h 6858000"/>
              <a:gd name="connsiteX3" fmla="*/ 5816600 w 5829300"/>
              <a:gd name="connsiteY3" fmla="*/ 0 h 6858000"/>
              <a:gd name="connsiteX4" fmla="*/ 5829300 w 5829300"/>
              <a:gd name="connsiteY4" fmla="*/ 6858000 h 6858000"/>
              <a:gd name="connsiteX5" fmla="*/ 901700 w 5829300"/>
              <a:gd name="connsiteY5" fmla="*/ 6858000 h 6858000"/>
              <a:gd name="connsiteX6" fmla="*/ 711200 w 5829300"/>
              <a:gd name="connsiteY6" fmla="*/ 6273800 h 6858000"/>
              <a:gd name="connsiteX7" fmla="*/ 927100 w 5829300"/>
              <a:gd name="connsiteY7" fmla="*/ 4038600 h 6858000"/>
              <a:gd name="connsiteX8" fmla="*/ 38100 w 5829300"/>
              <a:gd name="connsiteY8" fmla="*/ 3340100 h 6858000"/>
              <a:gd name="connsiteX9" fmla="*/ 0 w 5829300"/>
              <a:gd name="connsiteY9" fmla="*/ 3022600 h 6858000"/>
              <a:gd name="connsiteX10" fmla="*/ 673100 w 5829300"/>
              <a:gd name="connsiteY10" fmla="*/ 2400300 h 6858000"/>
              <a:gd name="connsiteX11" fmla="*/ 1524000 w 5829300"/>
              <a:gd name="connsiteY11" fmla="*/ 1917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300" h="6858000">
                <a:moveTo>
                  <a:pt x="1524000" y="1917700"/>
                </a:moveTo>
                <a:lnTo>
                  <a:pt x="1587500" y="495300"/>
                </a:lnTo>
                <a:lnTo>
                  <a:pt x="1676400" y="0"/>
                </a:lnTo>
                <a:lnTo>
                  <a:pt x="5816600" y="0"/>
                </a:lnTo>
                <a:cubicBezTo>
                  <a:pt x="5820833" y="2286000"/>
                  <a:pt x="5829300" y="6858000"/>
                  <a:pt x="5829300" y="6858000"/>
                </a:cubicBezTo>
                <a:lnTo>
                  <a:pt x="901700" y="6858000"/>
                </a:lnTo>
                <a:lnTo>
                  <a:pt x="711200" y="6273800"/>
                </a:lnTo>
                <a:lnTo>
                  <a:pt x="927100" y="4038600"/>
                </a:lnTo>
                <a:lnTo>
                  <a:pt x="38100" y="3340100"/>
                </a:lnTo>
                <a:lnTo>
                  <a:pt x="0" y="3022600"/>
                </a:lnTo>
                <a:lnTo>
                  <a:pt x="673100" y="2400300"/>
                </a:lnTo>
                <a:lnTo>
                  <a:pt x="1524000" y="1917700"/>
                </a:lnTo>
                <a:close/>
              </a:path>
            </a:pathLst>
          </a:custGeom>
          <a:solidFill>
            <a:srgbClr val="C8B6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0"/>
            <a:ext cx="3659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9" descr="tibro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2811463"/>
            <a:ext cx="29860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latshållare för text 28"/>
          <p:cNvSpPr>
            <a:spLocks noGrp="1"/>
          </p:cNvSpPr>
          <p:nvPr>
            <p:ph type="body" sz="quarter" idx="13"/>
          </p:nvPr>
        </p:nvSpPr>
        <p:spPr>
          <a:xfrm>
            <a:off x="5240862" y="4157147"/>
            <a:ext cx="3136961" cy="2405063"/>
          </a:xfrm>
        </p:spPr>
        <p:txBody>
          <a:bodyPr>
            <a:normAutofit/>
          </a:bodyPr>
          <a:lstStyle>
            <a:lvl1pPr marL="0" indent="0">
              <a:buNone/>
              <a:defRPr sz="1800" b="0" i="1">
                <a:latin typeface="Arial"/>
                <a:cs typeface="Arial"/>
              </a:defRPr>
            </a:lvl1pPr>
            <a:lvl2pPr marL="0" indent="0">
              <a:buNone/>
              <a:defRPr sz="1800" b="0" i="1">
                <a:latin typeface="Arial"/>
                <a:cs typeface="Arial"/>
              </a:defRPr>
            </a:lvl2pPr>
            <a:lvl3pPr marL="0" indent="0">
              <a:buNone/>
              <a:defRPr sz="1800" b="0" i="1">
                <a:latin typeface="Arial"/>
                <a:cs typeface="Arial"/>
              </a:defRPr>
            </a:lvl3pPr>
            <a:lvl4pPr marL="0" indent="0">
              <a:buNone/>
              <a:defRPr sz="1800" b="0" i="1">
                <a:latin typeface="Arial"/>
                <a:cs typeface="Arial"/>
              </a:defRPr>
            </a:lvl4pPr>
            <a:lvl5pPr marL="0" indent="0">
              <a:buNone/>
              <a:defRPr sz="1800" b="0" i="1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EAC85A48-CAD5-478F-9512-29B088BC6508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DCE376-F393-4587-9318-AF382533669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1008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7D0C49BB-EE52-4451-903F-771171DA7E43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906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77AD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54E087C1-7FAE-4F72-9FED-E48D60495149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496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33400" y="1600200"/>
            <a:ext cx="8077200" cy="4254500"/>
          </a:xfrm>
        </p:spPr>
        <p:txBody>
          <a:bodyPr rtlCol="0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 dirty="0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26B95E73-2532-4574-8EB9-A1EFA263CAE7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7246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6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49F97F96-28F2-44CF-9BF2-52C32F62B022}" type="datetimeFigureOut">
              <a:rPr lang="sv-SE"/>
              <a:pPr>
                <a:defRPr/>
              </a:pPr>
              <a:t>2017-07-05</a:t>
            </a:fld>
            <a:endParaRPr lang="sv-SE" dirty="0"/>
          </a:p>
        </p:txBody>
      </p:sp>
      <p:sp>
        <p:nvSpPr>
          <p:cNvPr id="4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443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78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0"/>
            <a:ext cx="6019800" cy="6856413"/>
          </a:xfrm>
          <a:prstGeom prst="rect">
            <a:avLst/>
          </a:pr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Frihandsfigur 3"/>
          <p:cNvSpPr/>
          <p:nvPr userDrawn="1"/>
        </p:nvSpPr>
        <p:spPr>
          <a:xfrm>
            <a:off x="3340100" y="0"/>
            <a:ext cx="5829300" cy="6858000"/>
          </a:xfrm>
          <a:custGeom>
            <a:avLst/>
            <a:gdLst>
              <a:gd name="connsiteX0" fmla="*/ 1524000 w 5829300"/>
              <a:gd name="connsiteY0" fmla="*/ 1917700 h 6858000"/>
              <a:gd name="connsiteX1" fmla="*/ 1587500 w 5829300"/>
              <a:gd name="connsiteY1" fmla="*/ 495300 h 6858000"/>
              <a:gd name="connsiteX2" fmla="*/ 1676400 w 5829300"/>
              <a:gd name="connsiteY2" fmla="*/ 0 h 6858000"/>
              <a:gd name="connsiteX3" fmla="*/ 5816600 w 5829300"/>
              <a:gd name="connsiteY3" fmla="*/ 0 h 6858000"/>
              <a:gd name="connsiteX4" fmla="*/ 5829300 w 5829300"/>
              <a:gd name="connsiteY4" fmla="*/ 6858000 h 6858000"/>
              <a:gd name="connsiteX5" fmla="*/ 901700 w 5829300"/>
              <a:gd name="connsiteY5" fmla="*/ 6858000 h 6858000"/>
              <a:gd name="connsiteX6" fmla="*/ 711200 w 5829300"/>
              <a:gd name="connsiteY6" fmla="*/ 6273800 h 6858000"/>
              <a:gd name="connsiteX7" fmla="*/ 927100 w 5829300"/>
              <a:gd name="connsiteY7" fmla="*/ 4038600 h 6858000"/>
              <a:gd name="connsiteX8" fmla="*/ 38100 w 5829300"/>
              <a:gd name="connsiteY8" fmla="*/ 3340100 h 6858000"/>
              <a:gd name="connsiteX9" fmla="*/ 0 w 5829300"/>
              <a:gd name="connsiteY9" fmla="*/ 3022600 h 6858000"/>
              <a:gd name="connsiteX10" fmla="*/ 673100 w 5829300"/>
              <a:gd name="connsiteY10" fmla="*/ 2400300 h 6858000"/>
              <a:gd name="connsiteX11" fmla="*/ 1524000 w 5829300"/>
              <a:gd name="connsiteY11" fmla="*/ 1917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300" h="6858000">
                <a:moveTo>
                  <a:pt x="1524000" y="1917700"/>
                </a:moveTo>
                <a:lnTo>
                  <a:pt x="1587500" y="495300"/>
                </a:lnTo>
                <a:lnTo>
                  <a:pt x="1676400" y="0"/>
                </a:lnTo>
                <a:lnTo>
                  <a:pt x="5816600" y="0"/>
                </a:lnTo>
                <a:cubicBezTo>
                  <a:pt x="5820833" y="2286000"/>
                  <a:pt x="5829300" y="6858000"/>
                  <a:pt x="5829300" y="6858000"/>
                </a:cubicBezTo>
                <a:lnTo>
                  <a:pt x="901700" y="6858000"/>
                </a:lnTo>
                <a:lnTo>
                  <a:pt x="711200" y="6273800"/>
                </a:lnTo>
                <a:lnTo>
                  <a:pt x="927100" y="4038600"/>
                </a:lnTo>
                <a:lnTo>
                  <a:pt x="38100" y="3340100"/>
                </a:lnTo>
                <a:lnTo>
                  <a:pt x="0" y="3022600"/>
                </a:lnTo>
                <a:lnTo>
                  <a:pt x="673100" y="2400300"/>
                </a:lnTo>
                <a:lnTo>
                  <a:pt x="1524000" y="1917700"/>
                </a:lnTo>
                <a:close/>
              </a:path>
            </a:pathLst>
          </a:custGeom>
          <a:solidFill>
            <a:srgbClr val="C8B6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0"/>
            <a:ext cx="3659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9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124"/>
          <a:stretch>
            <a:fillRect/>
          </a:stretch>
        </p:blipFill>
        <p:spPr bwMode="auto">
          <a:xfrm>
            <a:off x="5334000" y="2811463"/>
            <a:ext cx="9398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6"/>
          <p:cNvSpPr txBox="1">
            <a:spLocks noChangeArrowheads="1"/>
          </p:cNvSpPr>
          <p:nvPr userDrawn="1"/>
        </p:nvSpPr>
        <p:spPr bwMode="auto">
          <a:xfrm>
            <a:off x="5334000" y="2827338"/>
            <a:ext cx="306863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sv-SE" sz="6100" b="1" smtClean="0">
                <a:latin typeface="Akagi-Bold"/>
                <a:ea typeface="Akagi-Bold"/>
                <a:cs typeface="Akagi-Bold"/>
              </a:rPr>
              <a:t>Tack!</a:t>
            </a:r>
          </a:p>
        </p:txBody>
      </p:sp>
      <p:pic>
        <p:nvPicPr>
          <p:cNvPr id="8" name="Bildobjekt 11" descr="tibro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latshållare för text 28"/>
          <p:cNvSpPr>
            <a:spLocks noGrp="1"/>
          </p:cNvSpPr>
          <p:nvPr>
            <p:ph type="body" sz="quarter" idx="13"/>
          </p:nvPr>
        </p:nvSpPr>
        <p:spPr>
          <a:xfrm>
            <a:off x="5240862" y="4157147"/>
            <a:ext cx="3136961" cy="2405063"/>
          </a:xfrm>
        </p:spPr>
        <p:txBody>
          <a:bodyPr>
            <a:normAutofit/>
          </a:bodyPr>
          <a:lstStyle>
            <a:lvl1pPr marL="0" indent="0">
              <a:buNone/>
              <a:defRPr sz="1800" b="0" i="1">
                <a:latin typeface="Arial"/>
                <a:cs typeface="Arial"/>
              </a:defRPr>
            </a:lvl1pPr>
            <a:lvl2pPr marL="0" indent="0">
              <a:buNone/>
              <a:defRPr sz="1800" b="0" i="1">
                <a:latin typeface="Arial"/>
                <a:cs typeface="Arial"/>
              </a:defRPr>
            </a:lvl2pPr>
            <a:lvl3pPr marL="0" indent="0">
              <a:buNone/>
              <a:defRPr sz="1800" b="0" i="1">
                <a:latin typeface="Arial"/>
                <a:cs typeface="Arial"/>
              </a:defRPr>
            </a:lvl3pPr>
            <a:lvl4pPr marL="0" indent="0">
              <a:buNone/>
              <a:defRPr sz="1800" b="0" i="1">
                <a:latin typeface="Arial"/>
                <a:cs typeface="Arial"/>
              </a:defRPr>
            </a:lvl4pPr>
            <a:lvl5pPr marL="0" indent="0">
              <a:buNone/>
              <a:defRPr sz="1800" b="0" i="1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31D4DC78-DC33-4C81-BD1E-3A3993E1B4E1}" type="datetimeFigureOut">
              <a:rPr lang="sv-SE"/>
              <a:pPr>
                <a:defRPr/>
              </a:pPr>
              <a:t>2017-07-05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C36EA0-580D-41AA-8CF0-DC3DD0CB613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0331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ihandsfigur 5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7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2869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2pPr>
            <a:lvl3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3pPr>
            <a:lvl4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2"/>
          </p:nvPr>
        </p:nvSpPr>
        <p:spPr>
          <a:xfrm>
            <a:off x="457200" y="2921000"/>
            <a:ext cx="3352800" cy="3470011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4083050" y="2921000"/>
            <a:ext cx="3873500" cy="3470011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F5860DF4-4334-435B-9288-66F4140123CC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180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453501B1-D075-4626-8C94-EEDFA1B0D1A2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43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kagi-Bold"/>
                <a:cs typeface="Akagi-Bold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kagi-Book"/>
                <a:cs typeface="Akagi-Book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kagi-Book"/>
                <a:cs typeface="Akagi-Book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kagi-Book"/>
                <a:cs typeface="Akagi-Book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kagi-Book"/>
                <a:cs typeface="Akagi-Book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kagi-Book"/>
                <a:cs typeface="Akagi-Book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A5090EC1-8907-4419-8355-5BC67334EF9E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38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77AD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BF7C955F-3E35-4E2B-B964-DFA633D85B63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235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3A7A9F20-48D1-44BF-8C44-1BFAC72C6781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75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157AE50E-8258-46B7-A927-BC58A949904B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01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5D91E506-6D15-4A01-9C0D-AFA2005C8DFE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499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fld id="{C20EC9CA-D77D-420B-A0BD-12D8F8362BE1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19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formaatt ändra 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0AED31-9A7D-4C9A-9DEC-8F79BD9A3923}" type="datetimeFigureOut">
              <a:rPr lang="sv-SE"/>
              <a:pPr>
                <a:defRPr/>
              </a:pPr>
              <a:t>2017-07-05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6B92D26-4335-47EE-9BAA-1328C7F68FD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kagi-Bold"/>
          <a:ea typeface="Akagi-Bold"/>
          <a:cs typeface="Akagi-Bold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9pPr>
    </p:titleStyle>
    <p:bodyStyle>
      <a:lvl1pPr marL="449263" indent="-449263" algn="l" defTabSz="457200" rtl="0" eaLnBrk="0" fontAlgn="base" hangingPunct="0">
        <a:spcBef>
          <a:spcPts val="600"/>
        </a:spcBef>
        <a:spcAft>
          <a:spcPts val="1200"/>
        </a:spcAft>
        <a:buSzPct val="100000"/>
        <a:buBlip>
          <a:blip r:embed="rId17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1pPr>
      <a:lvl2pPr marL="449263" indent="-449263" algn="l" defTabSz="457200" rtl="0" eaLnBrk="0" fontAlgn="base" hangingPunct="0">
        <a:spcBef>
          <a:spcPts val="600"/>
        </a:spcBef>
        <a:spcAft>
          <a:spcPts val="1200"/>
        </a:spcAft>
        <a:buSzPct val="100000"/>
        <a:buBlip>
          <a:blip r:embed="rId18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2pPr>
      <a:lvl3pPr marL="449263" indent="-449263" algn="l" defTabSz="457200" rtl="0" eaLnBrk="0" fontAlgn="base" hangingPunct="0">
        <a:spcBef>
          <a:spcPts val="600"/>
        </a:spcBef>
        <a:spcAft>
          <a:spcPts val="1200"/>
        </a:spcAft>
        <a:buSzPct val="100000"/>
        <a:buBlip>
          <a:blip r:embed="rId19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3pPr>
      <a:lvl4pPr marL="449263" indent="-449263" algn="l" defTabSz="457200" rtl="0" eaLnBrk="0" fontAlgn="base" hangingPunct="0">
        <a:spcBef>
          <a:spcPts val="600"/>
        </a:spcBef>
        <a:spcAft>
          <a:spcPts val="1200"/>
        </a:spcAft>
        <a:buSzPct val="100000"/>
        <a:buBlip>
          <a:blip r:embed="rId20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4pPr>
      <a:lvl5pPr marL="449263" indent="-449263" algn="l" defTabSz="457200" rtl="0" eaLnBrk="0" fontAlgn="base" hangingPunct="0">
        <a:spcBef>
          <a:spcPts val="600"/>
        </a:spcBef>
        <a:spcAft>
          <a:spcPts val="1200"/>
        </a:spcAft>
        <a:buSzPct val="100000"/>
        <a:buBlip>
          <a:blip r:embed="rId17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bro.se/inredan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bro.se/inredan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deskLon@skovde.s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ubrik 3"/>
          <p:cNvSpPr>
            <a:spLocks noGrp="1"/>
          </p:cNvSpPr>
          <p:nvPr>
            <p:ph type="body" sz="quarter" idx="13"/>
          </p:nvPr>
        </p:nvSpPr>
        <p:spPr>
          <a:xfrm>
            <a:off x="5240338" y="4157663"/>
            <a:ext cx="3136900" cy="2405062"/>
          </a:xfrm>
        </p:spPr>
        <p:txBody>
          <a:bodyPr/>
          <a:lstStyle/>
          <a:p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Viktig information till dig som chef gällande nya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lönesystemet</a:t>
            </a:r>
            <a:endParaRPr lang="sv-SE" altLang="sv-S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7820297" y="339633"/>
            <a:ext cx="132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Chef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sv-SE" sz="3600" dirty="0" smtClean="0"/>
              <a:t>Så här gör du som medarbetare för att klarmarkera</a:t>
            </a:r>
            <a:endParaRPr lang="sv-SE" sz="3600" dirty="0"/>
          </a:p>
        </p:txBody>
      </p:sp>
      <p:sp>
        <p:nvSpPr>
          <p:cNvPr id="21507" name="textruta 21"/>
          <p:cNvSpPr txBox="1">
            <a:spLocks noChangeArrowheads="1"/>
          </p:cNvSpPr>
          <p:nvPr/>
        </p:nvSpPr>
        <p:spPr bwMode="auto">
          <a:xfrm>
            <a:off x="130175" y="5603875"/>
            <a:ext cx="66151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1pPr>
            <a:lvl2pPr indent="-449263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3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2pPr>
            <a:lvl3pPr indent="-449263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4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3pPr>
            <a:lvl4pPr indent="-449263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5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4pPr>
            <a:lvl5pPr indent="-449263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5pPr>
            <a:lvl6pPr indent="-449263" eaLnBrk="0" fontAlgn="base" hangingPunct="0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6pPr>
            <a:lvl7pPr indent="-449263" eaLnBrk="0" fontAlgn="base" hangingPunct="0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7pPr>
            <a:lvl8pPr indent="-449263" eaLnBrk="0" fontAlgn="base" hangingPunct="0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8pPr>
            <a:lvl9pPr indent="-449263" eaLnBrk="0" fontAlgn="base" hangingPunct="0">
              <a:spcBef>
                <a:spcPts val="600"/>
              </a:spcBef>
              <a:spcAft>
                <a:spcPts val="1200"/>
              </a:spcAft>
              <a:buSzPct val="100000"/>
              <a:buBlip>
                <a:blip r:embed="rId2"/>
              </a:buBlip>
              <a:defRPr sz="2400">
                <a:solidFill>
                  <a:schemeClr val="tx1"/>
                </a:solidFill>
                <a:latin typeface="Akagi-Book"/>
                <a:ea typeface="Akagi-Book"/>
                <a:cs typeface="Akagi-Book"/>
              </a:defRPr>
            </a:lvl9pPr>
          </a:lstStyle>
          <a:p>
            <a:pPr defTabSz="914400" eaLnBrk="1" hangingPunct="1">
              <a:spcBef>
                <a:spcPct val="0"/>
              </a:spcBef>
              <a:spcAft>
                <a:spcPct val="0"/>
              </a:spcAft>
              <a:buSzTx/>
              <a:buFontTx/>
              <a:buAutoNum type="arabicPeriod"/>
            </a:pPr>
            <a:r>
              <a:rPr lang="sv-SE" altLang="sv-SE" sz="1400" dirty="0">
                <a:latin typeface="Source Sans Pro Semibold" panose="020B0603030403020204" pitchFamily="34" charset="0"/>
                <a:ea typeface="Source Sans Pro Semibold" panose="020B0603030403020204" pitchFamily="34" charset="0"/>
                <a:cs typeface="Arial" panose="020B0604020202020204" pitchFamily="34" charset="0"/>
              </a:rPr>
              <a:t>Välj Rapportering, Arbetstid</a:t>
            </a:r>
          </a:p>
          <a:p>
            <a:pPr defTabSz="914400" eaLnBrk="1" hangingPunct="1">
              <a:spcBef>
                <a:spcPct val="0"/>
              </a:spcBef>
              <a:spcAft>
                <a:spcPct val="0"/>
              </a:spcAft>
              <a:buSzTx/>
              <a:buFontTx/>
              <a:buAutoNum type="arabicPeriod"/>
            </a:pPr>
            <a:r>
              <a:rPr lang="sv-SE" altLang="sv-SE" sz="1400" dirty="0">
                <a:latin typeface="Source Sans Pro Semibold" panose="020B0603030403020204" pitchFamily="34" charset="0"/>
                <a:ea typeface="Source Sans Pro Semibold" panose="020B0603030403020204" pitchFamily="34" charset="0"/>
                <a:cs typeface="Arial" panose="020B0604020202020204" pitchFamily="34" charset="0"/>
              </a:rPr>
              <a:t>När allt är rätt rapporterat, markera det datum du vill klarmarkera t.o.m. Exempelvis sista dagen i månaden.</a:t>
            </a:r>
          </a:p>
          <a:p>
            <a:pPr defTabSz="914400" eaLnBrk="1" hangingPunct="1">
              <a:spcBef>
                <a:spcPct val="0"/>
              </a:spcBef>
              <a:spcAft>
                <a:spcPct val="0"/>
              </a:spcAft>
              <a:buSzTx/>
              <a:buFontTx/>
              <a:buAutoNum type="arabicPeriod"/>
            </a:pPr>
            <a:r>
              <a:rPr lang="sv-SE" altLang="sv-SE" sz="1400" dirty="0">
                <a:latin typeface="Source Sans Pro Semibold" panose="020B0603030403020204" pitchFamily="34" charset="0"/>
                <a:ea typeface="Source Sans Pro Semibold" panose="020B0603030403020204" pitchFamily="34" charset="0"/>
                <a:cs typeface="Arial" panose="020B0604020202020204" pitchFamily="34" charset="0"/>
              </a:rPr>
              <a:t>Klicka på pilen bredvid Klarmarkera, en ny ruta kommer fram där du väljer din grupp. Klicka sedan på Spara. Färgen i kalendern ändras.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174" y="1417638"/>
            <a:ext cx="8556626" cy="4186237"/>
          </a:xfrm>
          <a:prstGeom prst="rect">
            <a:avLst/>
          </a:prstGeom>
        </p:spPr>
      </p:pic>
      <p:sp>
        <p:nvSpPr>
          <p:cNvPr id="7" name="Rundad rektangulär 6"/>
          <p:cNvSpPr/>
          <p:nvPr/>
        </p:nvSpPr>
        <p:spPr>
          <a:xfrm>
            <a:off x="865731" y="1959079"/>
            <a:ext cx="291891" cy="250235"/>
          </a:xfrm>
          <a:prstGeom prst="wedgeRoundRectCallout">
            <a:avLst>
              <a:gd name="adj1" fmla="val -119289"/>
              <a:gd name="adj2" fmla="val 63131"/>
              <a:gd name="adj3" fmla="val 16667"/>
            </a:avLst>
          </a:prstGeom>
          <a:solidFill>
            <a:srgbClr val="00A39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/>
              <a:t>1</a:t>
            </a:r>
          </a:p>
        </p:txBody>
      </p:sp>
      <p:sp>
        <p:nvSpPr>
          <p:cNvPr id="8" name="Rundad rektangulär 7"/>
          <p:cNvSpPr/>
          <p:nvPr/>
        </p:nvSpPr>
        <p:spPr>
          <a:xfrm>
            <a:off x="4802653" y="4561964"/>
            <a:ext cx="291891" cy="250235"/>
          </a:xfrm>
          <a:prstGeom prst="wedgeRoundRectCallout">
            <a:avLst>
              <a:gd name="adj1" fmla="val -119289"/>
              <a:gd name="adj2" fmla="val 63131"/>
              <a:gd name="adj3" fmla="val 16667"/>
            </a:avLst>
          </a:prstGeom>
          <a:solidFill>
            <a:srgbClr val="00A39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2</a:t>
            </a:r>
            <a:endParaRPr lang="sv-SE" dirty="0" smtClean="0"/>
          </a:p>
        </p:txBody>
      </p:sp>
      <p:sp>
        <p:nvSpPr>
          <p:cNvPr id="9" name="Rundad rektangulär 8"/>
          <p:cNvSpPr/>
          <p:nvPr/>
        </p:nvSpPr>
        <p:spPr>
          <a:xfrm>
            <a:off x="4965828" y="2351951"/>
            <a:ext cx="291891" cy="250235"/>
          </a:xfrm>
          <a:prstGeom prst="wedgeRoundRectCallout">
            <a:avLst>
              <a:gd name="adj1" fmla="val -119289"/>
              <a:gd name="adj2" fmla="val 63131"/>
              <a:gd name="adj3" fmla="val 16667"/>
            </a:avLst>
          </a:prstGeom>
          <a:solidFill>
            <a:srgbClr val="00A396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/>
              <a:t>3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8711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8074" y="82434"/>
            <a:ext cx="8229600" cy="1143000"/>
          </a:xfrm>
        </p:spPr>
        <p:txBody>
          <a:bodyPr>
            <a:noAutofit/>
          </a:bodyPr>
          <a:lstStyle/>
          <a:p>
            <a:r>
              <a:rPr lang="sv-SE" sz="3200" dirty="0" smtClean="0"/>
              <a:t>Så här ser Medvind ut för dig som chef</a:t>
            </a:r>
            <a:endParaRPr lang="sv-SE" sz="3200" dirty="0"/>
          </a:p>
        </p:txBody>
      </p:sp>
      <p:pic>
        <p:nvPicPr>
          <p:cNvPr id="6" name="Platshållare för bi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46" b="7746"/>
          <a:stretch>
            <a:fillRect/>
          </a:stretch>
        </p:blipFill>
        <p:spPr>
          <a:xfrm>
            <a:off x="0" y="1225434"/>
            <a:ext cx="9144000" cy="5549939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4630365" y="3295332"/>
            <a:ext cx="3757309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Lite olika ser det ut beroende på vilken verksamhet och vilken behörighet du har.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Attesterar gör du under Attestera längst uppe till höger i bilden.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539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ubrik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1143000"/>
          </a:xfrm>
        </p:spPr>
        <p:txBody>
          <a:bodyPr>
            <a:normAutofit/>
          </a:bodyPr>
          <a:lstStyle/>
          <a:p>
            <a:r>
              <a:rPr lang="sv-SE" altLang="sv-S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Så här ser HR-portalen ut för medarbetare</a:t>
            </a:r>
          </a:p>
        </p:txBody>
      </p:sp>
      <p:pic>
        <p:nvPicPr>
          <p:cNvPr id="23555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66863"/>
            <a:ext cx="8726048" cy="442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711630" y="3715067"/>
            <a:ext cx="559749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Anställning – klicka här och se dina anställningsuppgifter</a:t>
            </a:r>
            <a:endParaRPr lang="sv-SE" sz="16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Mina uppgifter – klicka här och se din e-lönespecifikation</a:t>
            </a:r>
            <a:endParaRPr lang="sv-SE" sz="16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6188" y="142436"/>
            <a:ext cx="8444429" cy="114300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Så här ser HR-portalen ut för dig som chef</a:t>
            </a:r>
            <a:endParaRPr lang="sv-SE" sz="32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88" y="1302012"/>
            <a:ext cx="9007812" cy="5313668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778676" y="4118389"/>
            <a:ext cx="59968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Chefsbehörighet ger tillgång till fler menyer</a:t>
            </a:r>
            <a:endParaRPr lang="sv-SE" sz="16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Under Anställning görs hela anställningsprocessen för dina medarbetare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Under Rapporter &amp; dokument finner du olika rapporter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Under Mina anställda kommer du att hantera 2017-års lönerevision</a:t>
            </a:r>
            <a:endParaRPr lang="sv-SE" sz="16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4291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3200" smtClean="0">
                <a:latin typeface="Arial" panose="020B0604020202020204" pitchFamily="34" charset="0"/>
                <a:cs typeface="Arial" panose="020B0604020202020204" pitchFamily="34" charset="0"/>
              </a:rPr>
              <a:t>Så här når jag Medvind och HR-portalen</a:t>
            </a:r>
          </a:p>
        </p:txBody>
      </p:sp>
      <p:sp>
        <p:nvSpPr>
          <p:cNvPr id="5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v-SE" dirty="0" smtClean="0"/>
              <a:t>Du når både Medvind och HR-portalen via </a:t>
            </a:r>
            <a:r>
              <a:rPr lang="sv-SE" dirty="0" err="1" smtClean="0"/>
              <a:t>Inredan</a:t>
            </a:r>
            <a:r>
              <a:rPr lang="sv-SE" dirty="0" smtClean="0"/>
              <a:t> och rubriken ”</a:t>
            </a:r>
            <a:r>
              <a:rPr lang="sv-SE" b="1" dirty="0" smtClean="0"/>
              <a:t>Nytt HR-system</a:t>
            </a:r>
            <a:r>
              <a:rPr lang="sv-SE" dirty="0" smtClean="0"/>
              <a:t>”.</a:t>
            </a:r>
            <a:endParaRPr lang="sv-SE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sv-SE" dirty="0" smtClean="0"/>
              <a:t>Du kan nå Medvind via en smartphone, surfplatta eller extern dator. </a:t>
            </a:r>
          </a:p>
          <a:p>
            <a:pPr>
              <a:defRPr/>
            </a:pPr>
            <a:r>
              <a:rPr lang="sv-SE" dirty="0" smtClean="0"/>
              <a:t>Mobilen eller plattan </a:t>
            </a:r>
            <a:r>
              <a:rPr lang="sv-SE" dirty="0"/>
              <a:t>når Medvind via </a:t>
            </a:r>
            <a:r>
              <a:rPr lang="sv-SE" b="1" dirty="0" smtClean="0"/>
              <a:t>medvind.skovde.se/</a:t>
            </a:r>
            <a:r>
              <a:rPr lang="sv-SE" b="1" dirty="0" err="1" smtClean="0"/>
              <a:t>mvmobile</a:t>
            </a:r>
            <a:r>
              <a:rPr lang="sv-SE" dirty="0" smtClean="0"/>
              <a:t> (</a:t>
            </a:r>
            <a:r>
              <a:rPr lang="sv-SE" i="1" dirty="0" smtClean="0"/>
              <a:t>inga </a:t>
            </a:r>
            <a:r>
              <a:rPr lang="sv-SE" i="1" dirty="0" err="1" smtClean="0"/>
              <a:t>www</a:t>
            </a:r>
            <a:r>
              <a:rPr lang="sv-SE" i="1" dirty="0" smtClean="0"/>
              <a:t> före!</a:t>
            </a:r>
            <a:r>
              <a:rPr lang="sv-SE" dirty="0" smtClean="0"/>
              <a:t>). </a:t>
            </a:r>
          </a:p>
          <a:p>
            <a:pPr>
              <a:defRPr/>
            </a:pPr>
            <a:r>
              <a:rPr lang="sv-SE" dirty="0" smtClean="0"/>
              <a:t>Extern dator når Medvind via </a:t>
            </a:r>
            <a:r>
              <a:rPr lang="sv-SE" dirty="0" err="1" smtClean="0"/>
              <a:t>Inredan</a:t>
            </a:r>
            <a:r>
              <a:rPr lang="sv-SE" dirty="0" smtClean="0"/>
              <a:t>: </a:t>
            </a:r>
            <a:br>
              <a:rPr lang="sv-SE" dirty="0" smtClean="0"/>
            </a:br>
            <a:r>
              <a:rPr lang="sv-SE" dirty="0" smtClean="0">
                <a:hlinkClick r:id="rId2"/>
              </a:rPr>
              <a:t>www.tibro.se/inredan</a:t>
            </a:r>
            <a:r>
              <a:rPr lang="sv-SE" dirty="0"/>
              <a:t> </a:t>
            </a:r>
            <a:r>
              <a:rPr lang="sv-SE" dirty="0" smtClean="0"/>
              <a:t>och rubrikerna </a:t>
            </a:r>
            <a:br>
              <a:rPr lang="sv-SE" dirty="0" smtClean="0"/>
            </a:br>
            <a:r>
              <a:rPr lang="sv-SE" b="1" dirty="0" smtClean="0"/>
              <a:t>Nytt HR-system</a:t>
            </a:r>
            <a:r>
              <a:rPr lang="sv-SE" dirty="0" smtClean="0"/>
              <a:t>/</a:t>
            </a:r>
            <a:r>
              <a:rPr lang="sv-SE" b="1" dirty="0" smtClean="0"/>
              <a:t>Så når du systemen</a:t>
            </a:r>
            <a:r>
              <a:rPr lang="sv-SE" dirty="0" smtClean="0"/>
              <a:t>.</a:t>
            </a:r>
            <a:endParaRPr lang="sv-SE" b="1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sv-S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3200" smtClean="0">
                <a:latin typeface="Arial" panose="020B0604020202020204" pitchFamily="34" charset="0"/>
                <a:cs typeface="Arial" panose="020B0604020202020204" pitchFamily="34" charset="0"/>
              </a:rPr>
              <a:t>Guider för Medvind och HR-portalen</a:t>
            </a:r>
          </a:p>
        </p:txBody>
      </p:sp>
      <p:sp>
        <p:nvSpPr>
          <p:cNvPr id="2560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449263"/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Det finns självinstruerande guider på </a:t>
            </a:r>
            <a:r>
              <a:rPr lang="sv-SE" altLang="sv-S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Inredan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www.tibro.se/inredan</a:t>
            </a: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under rubrikerna </a:t>
            </a:r>
            <a:b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altLang="sv-SE" b="1" dirty="0" smtClean="0">
                <a:latin typeface="Arial" panose="020B0604020202020204" pitchFamily="34" charset="0"/>
                <a:cs typeface="Arial" panose="020B0604020202020204" pitchFamily="34" charset="0"/>
              </a:rPr>
              <a:t>Nytt HR-system/Guider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dirty="0"/>
              <a:t>Du kan få svar på dina frågor via våra guider som du hittar på </a:t>
            </a:r>
            <a:r>
              <a:rPr lang="sv-SE" dirty="0" err="1" smtClean="0"/>
              <a:t>Inredan</a:t>
            </a:r>
            <a:endParaRPr lang="sv-SE" dirty="0"/>
          </a:p>
          <a:p>
            <a:pPr>
              <a:defRPr/>
            </a:pPr>
            <a:r>
              <a:rPr lang="sv-SE" dirty="0"/>
              <a:t>Du kan också kontakta </a:t>
            </a:r>
            <a:r>
              <a:rPr lang="sv-SE" dirty="0" smtClean="0">
                <a:hlinkClick r:id="rId2"/>
              </a:rPr>
              <a:t>ServicedeskLon@skovde.se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om </a:t>
            </a:r>
            <a:r>
              <a:rPr lang="sv-SE" dirty="0"/>
              <a:t>du har </a:t>
            </a:r>
            <a:r>
              <a:rPr lang="sv-SE" dirty="0" smtClean="0"/>
              <a:t>frågor</a:t>
            </a:r>
          </a:p>
          <a:p>
            <a:pPr marL="0" indent="0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marL="0" indent="0">
              <a:buFontTx/>
              <a:buNone/>
              <a:defRPr/>
            </a:pPr>
            <a:endParaRPr lang="sv-SE" dirty="0"/>
          </a:p>
        </p:txBody>
      </p:sp>
      <p:sp>
        <p:nvSpPr>
          <p:cNvPr id="2662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3200" smtClean="0">
                <a:latin typeface="Arial" panose="020B0604020202020204" pitchFamily="34" charset="0"/>
                <a:cs typeface="Arial" panose="020B0604020202020204" pitchFamily="34" charset="0"/>
              </a:rPr>
              <a:t>Vem kontaktar jag om jag har frågor?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Vi har ett nytt lönesystem - Medvind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Från 1 september har vi ett nytt schema-, bemannings- och rapporteringssystem som heter Medvind</a:t>
            </a:r>
          </a:p>
          <a:p>
            <a:r>
              <a:rPr lang="sv-SE" dirty="0" smtClean="0"/>
              <a:t>Det nya systemet ska användas av alla anställda från 1 september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3538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Enkel åtkomst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En av de största fördelarna för användarna är att det är möjligt att komma åt systemet från en surfplatta eller extern dator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.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Det går också via mobil, då når du en mobilanpassad sida.</a:t>
            </a:r>
          </a:p>
          <a:p>
            <a:pPr marL="0" indent="0">
              <a:buNone/>
            </a:pP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En annan viktig fördel är att vi som medarbetare får bra överblick över vår egen anställning och de uppgifter som finns om oss.</a:t>
            </a:r>
          </a:p>
        </p:txBody>
      </p:sp>
    </p:spTree>
    <p:extLst>
      <p:ext uri="{BB962C8B-B14F-4D97-AF65-F5344CB8AC3E}">
        <p14:creationId xmlns:p14="http://schemas.microsoft.com/office/powerpoint/2010/main" val="69428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Tre system i ett</a:t>
            </a:r>
            <a:endParaRPr lang="sv-SE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idx="1"/>
          </p:nvPr>
        </p:nvSpPr>
        <p:spPr>
          <a:xfrm>
            <a:off x="457200" y="1512065"/>
            <a:ext cx="8355874" cy="452596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HR-systemen </a:t>
            </a:r>
            <a:r>
              <a:rPr lang="sv-SE" dirty="0" smtClean="0"/>
              <a:t>som </a:t>
            </a:r>
            <a:r>
              <a:rPr lang="sv-SE" dirty="0" smtClean="0"/>
              <a:t>införts 2016 är </a:t>
            </a:r>
            <a:r>
              <a:rPr lang="sv-SE" dirty="0" smtClean="0"/>
              <a:t>Medvind, HR-portal och systemet HR-plus</a:t>
            </a:r>
          </a:p>
          <a:p>
            <a:pPr marL="0" indent="0">
              <a:buNone/>
            </a:pPr>
            <a:r>
              <a:rPr lang="sv-SE" sz="1600" b="1" dirty="0">
                <a:ea typeface="Source Sans Pro Semibold" panose="020B0603030403020204" pitchFamily="34" charset="0"/>
              </a:rPr>
              <a:t>Medvind</a:t>
            </a:r>
            <a:r>
              <a:rPr lang="sv-SE" sz="16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– är ett schema-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, bemannings- och vikariehanteringssystemet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.</a:t>
            </a:r>
            <a:b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</a:b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Det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är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 Medvind du </a:t>
            </a:r>
            <a:r>
              <a:rPr lang="sv-SE" sz="1600" dirty="0" err="1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klarmarkerar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/godkänner dina tider varje månad. Där ser du också ditt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schema, ansöker om semester och lägger in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andra ändringar.</a:t>
            </a:r>
            <a:endParaRPr lang="sv-SE" sz="1600" dirty="0">
              <a:latin typeface="Arial" panose="020B0604020202020204" pitchFamily="34" charset="0"/>
              <a:ea typeface="Source Sans Pro Light" panose="020B04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600" b="1" dirty="0">
                <a:ea typeface="Source Sans Pro Semibold" panose="020B0603030403020204" pitchFamily="34" charset="0"/>
              </a:rPr>
              <a:t>HR-portalen</a:t>
            </a:r>
            <a:r>
              <a:rPr lang="sv-SE" sz="1600" dirty="0">
                <a:ea typeface="Source Sans Pro Semibold" panose="020B0603030403020204" pitchFamily="34" charset="0"/>
              </a:rPr>
              <a:t>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– en ny möjlighet för dig som medarbetare att nå dina egna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anställningsuppgifter. Här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kan du göra förändringar av exempelvis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telefonnummer eller </a:t>
            </a:r>
            <a:b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</a:b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e-postadress samt se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din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e-lönespecifikation. Som chef är det här du hanterar dina medarbetares anställningar. Här finns även personalstatistik och löneöversynen kommer att göras direkt i HR-portalen. </a:t>
            </a:r>
          </a:p>
          <a:p>
            <a:pPr marL="0" indent="0">
              <a:buNone/>
            </a:pPr>
            <a:r>
              <a:rPr lang="sv-SE" sz="1600" b="1" dirty="0">
                <a:ea typeface="Source Sans Pro Semibold" panose="020B0603030403020204" pitchFamily="34" charset="0"/>
              </a:rPr>
              <a:t>HR-plus</a:t>
            </a:r>
            <a:r>
              <a:rPr lang="sv-SE" sz="1600" dirty="0">
                <a:ea typeface="Source Sans Pro Semibold" panose="020B0603030403020204" pitchFamily="34" charset="0"/>
              </a:rPr>
              <a:t> </a:t>
            </a:r>
            <a:r>
              <a:rPr lang="sv-SE" sz="1600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>–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ersätter </a:t>
            </a:r>
            <a:r>
              <a:rPr lang="sv-SE" sz="1600" dirty="0" err="1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eCompanion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 som är lönesystemet som vår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löneenhet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 Skövde arbetar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 för att alla våra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löner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ska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betalas ut. Systemet behöver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du som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medarbetare/chef </a:t>
            </a:r>
            <a:r>
              <a:rPr lang="sv-SE" sz="1600" b="1" i="1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inte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 vara inne i.</a:t>
            </a: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1153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E-lönespecifikation istället för brev hem</a:t>
            </a:r>
            <a:endParaRPr lang="sv-SE" sz="32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>
                <a:ea typeface="Source Sans Pro Semibold" panose="020B0603030403020204" pitchFamily="34" charset="0"/>
              </a:rPr>
              <a:t>Digitalt </a:t>
            </a:r>
            <a:r>
              <a:rPr lang="sv-SE" b="1" dirty="0" smtClean="0">
                <a:ea typeface="Source Sans Pro Semibold" panose="020B0603030403020204" pitchFamily="34" charset="0"/>
              </a:rPr>
              <a:t>lönebesked:</a:t>
            </a:r>
            <a:r>
              <a:rPr lang="sv-SE" dirty="0" smtClean="0">
                <a:ea typeface="Source Sans Pro Semibold" panose="020B0603030403020204" pitchFamily="34" charset="0"/>
              </a:rPr>
              <a:t/>
            </a:r>
            <a:br>
              <a:rPr lang="sv-SE" dirty="0" smtClean="0">
                <a:ea typeface="Source Sans Pro Semibold" panose="020B0603030403020204" pitchFamily="34" charset="0"/>
              </a:rPr>
            </a:br>
            <a:r>
              <a:rPr lang="sv-SE" dirty="0" smtClean="0">
                <a:ea typeface="Source Sans Pro Semibold" panose="020B0603030403020204" pitchFamily="34" charset="0"/>
              </a:rPr>
              <a:t>Det går nu att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se din lönespecifikation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 HR-portalen.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</a:b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Vill man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inte ha lönespecifikationen i pappersform be din chef avbeställa denna i HR-portalen. </a:t>
            </a:r>
          </a:p>
          <a:p>
            <a:pPr marL="0" indent="0">
              <a:buNone/>
            </a:pPr>
            <a:r>
              <a:rPr lang="sv-SE" b="1" dirty="0" smtClean="0">
                <a:ea typeface="Source Sans Pro Semibold" panose="020B0603030403020204" pitchFamily="34" charset="0"/>
              </a:rPr>
              <a:t>Till </a:t>
            </a:r>
            <a:r>
              <a:rPr lang="sv-SE" b="1" dirty="0">
                <a:ea typeface="Source Sans Pro Semibold" panose="020B0603030403020204" pitchFamily="34" charset="0"/>
              </a:rPr>
              <a:t>dig som chef:</a:t>
            </a:r>
            <a:br>
              <a:rPr lang="sv-SE" b="1" dirty="0">
                <a:ea typeface="Source Sans Pro Semibold" panose="020B0603030403020204" pitchFamily="34" charset="0"/>
              </a:rPr>
            </a:br>
            <a:r>
              <a:rPr lang="sv-SE" dirty="0" smtClean="0">
                <a:ea typeface="Source Sans Pro Semibold" panose="020B0603030403020204" pitchFamily="34" charset="0"/>
              </a:rPr>
              <a:t>Om </a:t>
            </a:r>
            <a:r>
              <a:rPr lang="sv-SE" dirty="0" smtClean="0">
                <a:latin typeface="Arial" panose="020B0604020202020204" pitchFamily="34" charset="0"/>
                <a:ea typeface="Source Sans Pro Semibold" panose="020B0603030403020204" pitchFamily="34" charset="0"/>
                <a:cs typeface="Arial" panose="020B0604020202020204" pitchFamily="34" charset="0"/>
              </a:rPr>
              <a:t>me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darbetaren inte vill ha papperslönespecifikation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,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/>
            </a:r>
            <a:b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</a:b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kan du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som chef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ändra det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 HR-portalen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.</a:t>
            </a:r>
            <a:b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</a:b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Se manual på </a:t>
            </a:r>
            <a:r>
              <a:rPr lang="sv-SE" dirty="0" err="1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Inredan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/HR-s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ystem/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Guider och manualer</a:t>
            </a:r>
            <a:b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</a:br>
            <a:endParaRPr lang="sv-SE" dirty="0" smtClean="0">
              <a:latin typeface="Arial" panose="020B0604020202020204" pitchFamily="34" charset="0"/>
              <a:ea typeface="Source Sans Pro Light" panose="020B04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dirty="0"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3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Klarmarkering och attest i Medvind</a:t>
            </a:r>
            <a:endParaRPr lang="sv-SE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 smtClean="0">
                <a:ea typeface="Source Sans Pro Semibold" panose="020B0603030403020204" pitchFamily="34" charset="0"/>
              </a:rPr>
              <a:t>Till dig som medarbetare:</a:t>
            </a:r>
            <a:r>
              <a:rPr lang="sv-SE" dirty="0" smtClean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/>
            </a:r>
            <a:br>
              <a:rPr lang="sv-SE" dirty="0" smtClean="0">
                <a:latin typeface="Source Sans Pro Light" panose="020B0403030403020204" pitchFamily="34" charset="0"/>
                <a:ea typeface="Source Sans Pro Light" panose="020B0403030403020204" pitchFamily="34" charset="0"/>
              </a:rPr>
            </a:b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Vid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varje månads slut ska du som medarbetare gå in i Medvind och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klarmarkera/godkänna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din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månad senast den 3e kalenderdagen i månaden efter. På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så sätt talar du om att du har rapporterat allt och att det stämmer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Därefter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skickas din rapport till din chef som ska attestera din månad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innan den 5e kalenderdagen i månaden efter.  Först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efter det går rapporten vidare till löneenheten för bearbetning och utbetalning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.</a:t>
            </a:r>
            <a:endParaRPr lang="sv-SE" dirty="0">
              <a:latin typeface="Arial" panose="020B0604020202020204" pitchFamily="34" charset="0"/>
              <a:ea typeface="Source Sans Pro Light" panose="020B04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35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400" dirty="0" smtClean="0"/>
              <a:t>Fortsättning…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Klarmarkering </a:t>
            </a:r>
            <a:r>
              <a:rPr lang="sv-SE" dirty="0"/>
              <a:t>och attest i Medvind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>
                <a:ea typeface="Source Sans Pro Semibold" panose="020B0603030403020204" pitchFamily="34" charset="0"/>
              </a:rPr>
              <a:t>Till dig som chef:</a:t>
            </a:r>
            <a:r>
              <a:rPr lang="sv-SE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  <a:t/>
            </a:r>
            <a:br>
              <a:rPr lang="sv-SE" b="1" dirty="0">
                <a:latin typeface="Source Sans Pro Light" panose="020B0403030403020204" pitchFamily="34" charset="0"/>
                <a:ea typeface="Source Sans Pro Light" panose="020B0403030403020204" pitchFamily="34" charset="0"/>
              </a:rPr>
            </a:b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Du ska attestera dina medarbetares rapporter i Medvind varje månad, senast den </a:t>
            </a:r>
            <a:r>
              <a:rPr lang="sv-SE" b="1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5e kalenderdagen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 månaden efter. Om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en medarbetare inte har klarmarkerat sin månad kan du som chef göra det åt medarbetaren. Medarbetare kan klarmarkera en dag i taget, en vecka eller vid varje månads slut.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Det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är du som chef som kommer överens med dina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medarbetare om vad som är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bästa </a:t>
            </a:r>
            <a:r>
              <a:rPr lang="sv-SE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sättet </a:t>
            </a:r>
            <a:r>
              <a:rPr lang="sv-SE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för er. </a:t>
            </a:r>
            <a:endParaRPr lang="sv-SE" dirty="0" smtClean="0">
              <a:latin typeface="Arial" panose="020B0604020202020204" pitchFamily="34" charset="0"/>
              <a:ea typeface="Source Sans Pro Light" panose="020B04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b="1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För </a:t>
            </a:r>
            <a:r>
              <a:rPr lang="sv-SE" b="1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att tillägg och avdrag ska betalas ut måste du som chef </a:t>
            </a:r>
            <a:r>
              <a:rPr lang="sv-SE" b="1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(eller din vikarie) ha </a:t>
            </a:r>
            <a:r>
              <a:rPr lang="sv-SE" b="1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attesterat din medarbetares </a:t>
            </a:r>
            <a:r>
              <a:rPr lang="sv-SE" b="1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månadsrapport i Medvind. </a:t>
            </a:r>
            <a:endParaRPr lang="sv-S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07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Översikt funktioner</a:t>
            </a:r>
            <a:endParaRPr lang="sv-SE" dirty="0"/>
          </a:p>
        </p:txBody>
      </p:sp>
      <p:sp>
        <p:nvSpPr>
          <p:cNvPr id="4" name="Platshållare för innehåll 6"/>
          <p:cNvSpPr>
            <a:spLocks noGrp="1"/>
          </p:cNvSpPr>
          <p:nvPr>
            <p:ph idx="1"/>
          </p:nvPr>
        </p:nvSpPr>
        <p:spPr/>
        <p:txBody>
          <a:bodyPr numCol="2" spcCol="144000"/>
          <a:lstStyle/>
          <a:p>
            <a:pPr marL="0" indent="0">
              <a:buNone/>
            </a:pPr>
            <a:r>
              <a:rPr lang="sv-SE" b="1" dirty="0" smtClean="0"/>
              <a:t>Som medarbetare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Klarmarkera din månad och få dina tillägg eller avdrag rätt utbetalade (Medvind)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Se din lönespecifikation (HR-portalen)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Ansök om semester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(Medvind)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Lägg in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ö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vrig frånvaro 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(Medvind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Se ditt schema (Medvind</a:t>
            </a:r>
            <a:r>
              <a:rPr lang="sv-SE" sz="1600" dirty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Se och ändra dina kontaktuppgifter (HR-portalen)</a:t>
            </a:r>
          </a:p>
          <a:p>
            <a:endParaRPr lang="sv-SE" sz="1600" dirty="0" smtClean="0">
              <a:latin typeface="Arial" panose="020B0604020202020204" pitchFamily="34" charset="0"/>
              <a:ea typeface="Source Sans Pro Light" panose="020B0403030403020204" pitchFamily="34" charset="0"/>
              <a:cs typeface="Arial" panose="020B0604020202020204" pitchFamily="34" charset="0"/>
            </a:endParaRP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Göra reseräkning (HR-portalen och delvis Medvind). T.ex. km-ersättning registreras i Medvind.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Få korrekt lön utbetalad</a:t>
            </a:r>
            <a:endParaRPr lang="sv-SE" sz="1600" dirty="0">
              <a:latin typeface="Arial" panose="020B0604020202020204" pitchFamily="34" charset="0"/>
              <a:ea typeface="Source Sans Pro Light" panose="020B0403030403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v-SE" sz="1600" dirty="0"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299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Översikt funktioner</a:t>
            </a:r>
            <a:endParaRPr lang="sv-SE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/>
        <p:txBody>
          <a:bodyPr numCol="2" spcCol="180000"/>
          <a:lstStyle/>
          <a:p>
            <a:pPr marL="0" indent="0">
              <a:buNone/>
            </a:pPr>
            <a:r>
              <a:rPr lang="sv-SE" b="1" dirty="0" smtClean="0"/>
              <a:t>Som chef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Attestera så att dina medarbetare får sina tillägg och/eller avdrag rätt utbetalade (Medvind)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Bevilja eller avslå semester (Medvind)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Skriva anställningsavtal och göra förändringar i anställningar (HR-portalen)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Se rapporter och personalstatistik (både Medvind och HR-portalen)</a:t>
            </a:r>
          </a:p>
          <a:p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Göra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löneöversyn direkt </a:t>
            </a:r>
            <a:r>
              <a:rPr lang="sv-SE" sz="1600" dirty="0" smtClean="0">
                <a:latin typeface="Arial" panose="020B0604020202020204" pitchFamily="34" charset="0"/>
                <a:ea typeface="Source Sans Pro Light" panose="020B0403030403020204" pitchFamily="34" charset="0"/>
                <a:cs typeface="Arial" panose="020B0604020202020204" pitchFamily="34" charset="0"/>
              </a:rPr>
              <a:t>i HR-portalen</a:t>
            </a:r>
            <a:endParaRPr lang="sv-SE" sz="1600" dirty="0">
              <a:latin typeface="Arial" panose="020B0604020202020204" pitchFamily="34" charset="0"/>
              <a:ea typeface="Source Sans Pro Light" panose="020B04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464622"/>
      </p:ext>
    </p:extLst>
  </p:cSld>
  <p:clrMapOvr>
    <a:masterClrMapping/>
  </p:clrMapOvr>
</p:sld>
</file>

<file path=ppt/theme/theme1.xml><?xml version="1.0" encoding="utf-8"?>
<a:theme xmlns:a="http://schemas.openxmlformats.org/drawingml/2006/main" name="Tibro-arial-21mar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Tibro-arial-21mar2013</Template>
  <TotalTime>242</TotalTime>
  <Words>535</Words>
  <Application>Microsoft Office PowerPoint</Application>
  <PresentationFormat>Bildspel på skärmen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3" baseType="lpstr">
      <vt:lpstr>Akagi-Bold</vt:lpstr>
      <vt:lpstr>Akagi-Book</vt:lpstr>
      <vt:lpstr>Arial</vt:lpstr>
      <vt:lpstr>Calibri</vt:lpstr>
      <vt:lpstr>Source Sans Pro Light</vt:lpstr>
      <vt:lpstr>Source Sans Pro Semibold</vt:lpstr>
      <vt:lpstr>Tibro-arial-21mar2013</vt:lpstr>
      <vt:lpstr>PowerPoint-presentation</vt:lpstr>
      <vt:lpstr>Vi har ett nytt lönesystem - Medvind</vt:lpstr>
      <vt:lpstr>Enkel åtkomst</vt:lpstr>
      <vt:lpstr>Tre system i ett</vt:lpstr>
      <vt:lpstr>E-lönespecifikation istället för brev hem</vt:lpstr>
      <vt:lpstr>Klarmarkering och attest i Medvind</vt:lpstr>
      <vt:lpstr>Fortsättning… Klarmarkering och attest i Medvind</vt:lpstr>
      <vt:lpstr>Översikt funktioner</vt:lpstr>
      <vt:lpstr>Översikt funktioner</vt:lpstr>
      <vt:lpstr>Så här gör du som medarbetare för att klarmarkera</vt:lpstr>
      <vt:lpstr>Så här ser Medvind ut för dig som chef</vt:lpstr>
      <vt:lpstr>Så här ser HR-portalen ut för medarbetare</vt:lpstr>
      <vt:lpstr>Så här ser HR-portalen ut för dig som chef</vt:lpstr>
      <vt:lpstr>Så här når jag Medvind och HR-portalen</vt:lpstr>
      <vt:lpstr>Guider för Medvind och HR-portalen</vt:lpstr>
      <vt:lpstr>Vem kontaktar jag om jag har frågor?</vt:lpstr>
    </vt:vector>
  </TitlesOfParts>
  <Company>Tibro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Christina von Brömsen</dc:creator>
  <cp:lastModifiedBy>Gunnel Hallberg</cp:lastModifiedBy>
  <cp:revision>39</cp:revision>
  <dcterms:created xsi:type="dcterms:W3CDTF">2013-04-03T07:30:26Z</dcterms:created>
  <dcterms:modified xsi:type="dcterms:W3CDTF">2017-07-05T06:36:13Z</dcterms:modified>
</cp:coreProperties>
</file>