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359" r:id="rId6"/>
    <p:sldId id="334" r:id="rId7"/>
    <p:sldId id="343" r:id="rId8"/>
    <p:sldId id="524" r:id="rId9"/>
    <p:sldId id="523" r:id="rId10"/>
    <p:sldId id="321" r:id="rId11"/>
    <p:sldId id="558" r:id="rId12"/>
    <p:sldId id="355" r:id="rId13"/>
    <p:sldId id="557" r:id="rId14"/>
    <p:sldId id="559" r:id="rId15"/>
    <p:sldId id="561" r:id="rId16"/>
    <p:sldId id="336" r:id="rId17"/>
    <p:sldId id="335" r:id="rId18"/>
    <p:sldId id="560" r:id="rId19"/>
    <p:sldId id="258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78451-4048-4312-8E06-0FA6DDCE8B74}" v="8" dt="2023-01-18T16:06:41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82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-Karin Hidemyr" userId="S::anna-karin.hidemyr@tibro.se::ede95aa5-37c1-4f88-8ec3-d1d0490b9634" providerId="AD" clId="Web-{43378451-4048-4312-8E06-0FA6DDCE8B74}"/>
    <pc:docChg chg="modSld">
      <pc:chgData name="Anna-Karin Hidemyr" userId="S::anna-karin.hidemyr@tibro.se::ede95aa5-37c1-4f88-8ec3-d1d0490b9634" providerId="AD" clId="Web-{43378451-4048-4312-8E06-0FA6DDCE8B74}" dt="2023-01-18T16:06:41.449" v="7" actId="14100"/>
      <pc:docMkLst>
        <pc:docMk/>
      </pc:docMkLst>
      <pc:sldChg chg="modSp">
        <pc:chgData name="Anna-Karin Hidemyr" userId="S::anna-karin.hidemyr@tibro.se::ede95aa5-37c1-4f88-8ec3-d1d0490b9634" providerId="AD" clId="Web-{43378451-4048-4312-8E06-0FA6DDCE8B74}" dt="2023-01-18T16:06:03.604" v="6" actId="14100"/>
        <pc:sldMkLst>
          <pc:docMk/>
          <pc:sldMk cId="1996758778" sldId="335"/>
        </pc:sldMkLst>
        <pc:spChg chg="mod">
          <ac:chgData name="Anna-Karin Hidemyr" userId="S::anna-karin.hidemyr@tibro.se::ede95aa5-37c1-4f88-8ec3-d1d0490b9634" providerId="AD" clId="Web-{43378451-4048-4312-8E06-0FA6DDCE8B74}" dt="2023-01-18T16:06:03.604" v="6" actId="14100"/>
          <ac:spMkLst>
            <pc:docMk/>
            <pc:sldMk cId="1996758778" sldId="335"/>
            <ac:spMk id="3" creationId="{00000000-0000-0000-0000-000000000000}"/>
          </ac:spMkLst>
        </pc:spChg>
      </pc:sldChg>
      <pc:sldChg chg="modSp">
        <pc:chgData name="Anna-Karin Hidemyr" userId="S::anna-karin.hidemyr@tibro.se::ede95aa5-37c1-4f88-8ec3-d1d0490b9634" providerId="AD" clId="Web-{43378451-4048-4312-8E06-0FA6DDCE8B74}" dt="2023-01-18T16:03:57.867" v="1" actId="1076"/>
        <pc:sldMkLst>
          <pc:docMk/>
          <pc:sldMk cId="1508220782" sldId="343"/>
        </pc:sldMkLst>
        <pc:spChg chg="mod">
          <ac:chgData name="Anna-Karin Hidemyr" userId="S::anna-karin.hidemyr@tibro.se::ede95aa5-37c1-4f88-8ec3-d1d0490b9634" providerId="AD" clId="Web-{43378451-4048-4312-8E06-0FA6DDCE8B74}" dt="2023-01-18T16:03:52.539" v="0" actId="1076"/>
          <ac:spMkLst>
            <pc:docMk/>
            <pc:sldMk cId="1508220782" sldId="343"/>
            <ac:spMk id="8" creationId="{22241A7A-99EC-4395-8218-3D58A31FE4D4}"/>
          </ac:spMkLst>
        </pc:spChg>
        <pc:spChg chg="mod">
          <ac:chgData name="Anna-Karin Hidemyr" userId="S::anna-karin.hidemyr@tibro.se::ede95aa5-37c1-4f88-8ec3-d1d0490b9634" providerId="AD" clId="Web-{43378451-4048-4312-8E06-0FA6DDCE8B74}" dt="2023-01-18T16:03:57.867" v="1" actId="1076"/>
          <ac:spMkLst>
            <pc:docMk/>
            <pc:sldMk cId="1508220782" sldId="343"/>
            <ac:spMk id="13" creationId="{48BE630F-2EB1-41F7-AE00-890EC81899CD}"/>
          </ac:spMkLst>
        </pc:spChg>
      </pc:sldChg>
      <pc:sldChg chg="modSp">
        <pc:chgData name="Anna-Karin Hidemyr" userId="S::anna-karin.hidemyr@tibro.se::ede95aa5-37c1-4f88-8ec3-d1d0490b9634" providerId="AD" clId="Web-{43378451-4048-4312-8E06-0FA6DDCE8B74}" dt="2023-01-18T16:06:41.449" v="7" actId="14100"/>
        <pc:sldMkLst>
          <pc:docMk/>
          <pc:sldMk cId="954143917" sldId="560"/>
        </pc:sldMkLst>
        <pc:picChg chg="mod">
          <ac:chgData name="Anna-Karin Hidemyr" userId="S::anna-karin.hidemyr@tibro.se::ede95aa5-37c1-4f88-8ec3-d1d0490b9634" providerId="AD" clId="Web-{43378451-4048-4312-8E06-0FA6DDCE8B74}" dt="2023-01-18T16:06:41.449" v="7" actId="14100"/>
          <ac:picMkLst>
            <pc:docMk/>
            <pc:sldMk cId="954143917" sldId="560"/>
            <ac:picMk id="5" creationId="{5925BA25-E723-4579-9459-0E0E1F0BA1C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3B1CE-31C2-4FE0-A7A0-FDD6C1E63F6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3D04731-0D1C-4463-BB1A-320635128D43}">
      <dgm:prSet phldrT="[Text]"/>
      <dgm:spPr>
        <a:solidFill>
          <a:srgbClr val="7030A0"/>
        </a:solidFill>
      </dgm:spPr>
      <dgm:t>
        <a:bodyPr/>
        <a:lstStyle/>
        <a:p>
          <a:r>
            <a:rPr lang="sv-SE" dirty="0"/>
            <a:t>1) Planera och förbered</a:t>
          </a:r>
        </a:p>
      </dgm:t>
    </dgm:pt>
    <dgm:pt modelId="{B1B62EEF-02EA-4A9C-A721-E6E5FBC8944D}" type="parTrans" cxnId="{B3D6DDC4-DB53-4CD7-BB72-DCD803CF16BD}">
      <dgm:prSet/>
      <dgm:spPr/>
      <dgm:t>
        <a:bodyPr/>
        <a:lstStyle/>
        <a:p>
          <a:endParaRPr lang="sv-SE"/>
        </a:p>
      </dgm:t>
    </dgm:pt>
    <dgm:pt modelId="{0CC32F23-DAD8-4592-ABBD-E0050D22A222}" type="sibTrans" cxnId="{B3D6DDC4-DB53-4CD7-BB72-DCD803CF16BD}">
      <dgm:prSet/>
      <dgm:spPr/>
      <dgm:t>
        <a:bodyPr/>
        <a:lstStyle/>
        <a:p>
          <a:endParaRPr lang="sv-SE"/>
        </a:p>
      </dgm:t>
    </dgm:pt>
    <dgm:pt modelId="{D47CF518-8816-494F-9813-D2A09B1E7AED}">
      <dgm:prSet phldrT="[Text]"/>
      <dgm:spPr>
        <a:solidFill>
          <a:srgbClr val="FFC000"/>
        </a:solidFill>
      </dgm:spPr>
      <dgm:t>
        <a:bodyPr/>
        <a:lstStyle/>
        <a:p>
          <a:r>
            <a:rPr lang="sv-SE" dirty="0"/>
            <a:t>2) Analysera och värdera</a:t>
          </a:r>
        </a:p>
      </dgm:t>
    </dgm:pt>
    <dgm:pt modelId="{465F4C5A-8E66-4772-961B-3C2871759A4A}" type="parTrans" cxnId="{97D024EE-CC93-40F7-BF64-13E9781B9EFB}">
      <dgm:prSet/>
      <dgm:spPr/>
      <dgm:t>
        <a:bodyPr/>
        <a:lstStyle/>
        <a:p>
          <a:endParaRPr lang="sv-SE"/>
        </a:p>
      </dgm:t>
    </dgm:pt>
    <dgm:pt modelId="{02AD3816-4B3B-4504-9B3D-64F586D88B74}" type="sibTrans" cxnId="{97D024EE-CC93-40F7-BF64-13E9781B9EFB}">
      <dgm:prSet/>
      <dgm:spPr/>
      <dgm:t>
        <a:bodyPr/>
        <a:lstStyle/>
        <a:p>
          <a:endParaRPr lang="sv-SE"/>
        </a:p>
      </dgm:t>
    </dgm:pt>
    <dgm:pt modelId="{BCA7D79D-2B9D-4AAA-8640-CCB46CB32F11}">
      <dgm:prSet phldrT="[Text]"/>
      <dgm:spPr>
        <a:solidFill>
          <a:srgbClr val="0070C0"/>
        </a:solidFill>
      </dgm:spPr>
      <dgm:t>
        <a:bodyPr/>
        <a:lstStyle/>
        <a:p>
          <a:r>
            <a:rPr lang="sv-SE" dirty="0"/>
            <a:t>3) Beräkna/Agera</a:t>
          </a:r>
        </a:p>
      </dgm:t>
    </dgm:pt>
    <dgm:pt modelId="{90F0EB8B-C939-4734-BBBB-9631C5CA6EEF}" type="parTrans" cxnId="{C3BAA74D-AD4F-40A3-9B24-B1C2DC9EE826}">
      <dgm:prSet/>
      <dgm:spPr/>
      <dgm:t>
        <a:bodyPr/>
        <a:lstStyle/>
        <a:p>
          <a:endParaRPr lang="sv-SE"/>
        </a:p>
      </dgm:t>
    </dgm:pt>
    <dgm:pt modelId="{10C9F373-510C-4FF0-9CD1-FD00C7D23C25}" type="sibTrans" cxnId="{C3BAA74D-AD4F-40A3-9B24-B1C2DC9EE826}">
      <dgm:prSet/>
      <dgm:spPr/>
      <dgm:t>
        <a:bodyPr/>
        <a:lstStyle/>
        <a:p>
          <a:endParaRPr lang="sv-SE"/>
        </a:p>
      </dgm:t>
    </dgm:pt>
    <dgm:pt modelId="{87F79B30-9435-41AB-BF6F-22B9AD6BFAEF}">
      <dgm:prSet phldrT="[Text]"/>
      <dgm:spPr>
        <a:solidFill>
          <a:srgbClr val="00B050"/>
        </a:solidFill>
      </dgm:spPr>
      <dgm:t>
        <a:bodyPr/>
        <a:lstStyle/>
        <a:p>
          <a:r>
            <a:rPr lang="sv-SE" dirty="0"/>
            <a:t>4) Dokumentera </a:t>
          </a:r>
        </a:p>
      </dgm:t>
    </dgm:pt>
    <dgm:pt modelId="{C568B4CA-FE71-4592-AB27-5560572AE901}" type="parTrans" cxnId="{D74318B2-BD43-4155-80D8-E27B089C9AE0}">
      <dgm:prSet/>
      <dgm:spPr/>
      <dgm:t>
        <a:bodyPr/>
        <a:lstStyle/>
        <a:p>
          <a:endParaRPr lang="sv-SE"/>
        </a:p>
      </dgm:t>
    </dgm:pt>
    <dgm:pt modelId="{758DA5F9-2087-4645-9113-090E03CC2602}" type="sibTrans" cxnId="{D74318B2-BD43-4155-80D8-E27B089C9AE0}">
      <dgm:prSet/>
      <dgm:spPr/>
      <dgm:t>
        <a:bodyPr/>
        <a:lstStyle/>
        <a:p>
          <a:endParaRPr lang="sv-SE"/>
        </a:p>
      </dgm:t>
    </dgm:pt>
    <dgm:pt modelId="{0B770A3E-FB77-43B3-B13C-C4A864793F70}" type="pres">
      <dgm:prSet presAssocID="{5AE3B1CE-31C2-4FE0-A7A0-FDD6C1E63F69}" presName="compositeShape" presStyleCnt="0">
        <dgm:presLayoutVars>
          <dgm:chMax val="7"/>
          <dgm:dir/>
          <dgm:resizeHandles val="exact"/>
        </dgm:presLayoutVars>
      </dgm:prSet>
      <dgm:spPr/>
    </dgm:pt>
    <dgm:pt modelId="{00FC3774-D0D4-4B34-93F9-37BC7C6571B7}" type="pres">
      <dgm:prSet presAssocID="{5AE3B1CE-31C2-4FE0-A7A0-FDD6C1E63F69}" presName="wedge1" presStyleLbl="node1" presStyleIdx="0" presStyleCnt="4"/>
      <dgm:spPr/>
    </dgm:pt>
    <dgm:pt modelId="{F2CB110C-A1D6-468F-9CE7-CC044D1ED698}" type="pres">
      <dgm:prSet presAssocID="{5AE3B1CE-31C2-4FE0-A7A0-FDD6C1E63F69}" presName="dummy1a" presStyleCnt="0"/>
      <dgm:spPr/>
    </dgm:pt>
    <dgm:pt modelId="{BF0737B1-BD8F-47BD-A68D-8CA28916D15F}" type="pres">
      <dgm:prSet presAssocID="{5AE3B1CE-31C2-4FE0-A7A0-FDD6C1E63F69}" presName="dummy1b" presStyleCnt="0"/>
      <dgm:spPr/>
    </dgm:pt>
    <dgm:pt modelId="{593B54F4-24A8-4468-A1BB-496F03538E4E}" type="pres">
      <dgm:prSet presAssocID="{5AE3B1CE-31C2-4FE0-A7A0-FDD6C1E63F6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FB6F324-1895-4848-BDC9-4DF103FF75AD}" type="pres">
      <dgm:prSet presAssocID="{5AE3B1CE-31C2-4FE0-A7A0-FDD6C1E63F69}" presName="wedge2" presStyleLbl="node1" presStyleIdx="1" presStyleCnt="4" custScaleX="100373" custScaleY="100373"/>
      <dgm:spPr/>
    </dgm:pt>
    <dgm:pt modelId="{B2A2C5CB-7B63-476F-AC49-8E758DD659D1}" type="pres">
      <dgm:prSet presAssocID="{5AE3B1CE-31C2-4FE0-A7A0-FDD6C1E63F69}" presName="dummy2a" presStyleCnt="0"/>
      <dgm:spPr/>
    </dgm:pt>
    <dgm:pt modelId="{D035EE2B-2AB0-45C6-A9CA-97909314F5D7}" type="pres">
      <dgm:prSet presAssocID="{5AE3B1CE-31C2-4FE0-A7A0-FDD6C1E63F69}" presName="dummy2b" presStyleCnt="0"/>
      <dgm:spPr/>
    </dgm:pt>
    <dgm:pt modelId="{F92FA645-BAEA-4B5B-85F3-138708753997}" type="pres">
      <dgm:prSet presAssocID="{5AE3B1CE-31C2-4FE0-A7A0-FDD6C1E63F6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720769-2BAB-41DA-AB78-1C93F12DC9A1}" type="pres">
      <dgm:prSet presAssocID="{5AE3B1CE-31C2-4FE0-A7A0-FDD6C1E63F69}" presName="wedge3" presStyleLbl="node1" presStyleIdx="2" presStyleCnt="4" custScaleX="102438"/>
      <dgm:spPr/>
    </dgm:pt>
    <dgm:pt modelId="{79CCE75A-69CF-40C2-A0AC-1CCD865B49DB}" type="pres">
      <dgm:prSet presAssocID="{5AE3B1CE-31C2-4FE0-A7A0-FDD6C1E63F69}" presName="dummy3a" presStyleCnt="0"/>
      <dgm:spPr/>
    </dgm:pt>
    <dgm:pt modelId="{BA42F565-7201-40A8-8E95-41E53ED6BCA4}" type="pres">
      <dgm:prSet presAssocID="{5AE3B1CE-31C2-4FE0-A7A0-FDD6C1E63F69}" presName="dummy3b" presStyleCnt="0"/>
      <dgm:spPr/>
    </dgm:pt>
    <dgm:pt modelId="{D2F93A9A-E4F7-4DFC-A03D-B9DD9C32E7EB}" type="pres">
      <dgm:prSet presAssocID="{5AE3B1CE-31C2-4FE0-A7A0-FDD6C1E63F6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1D8A043-9A7B-41B8-B471-DC332B41F8EE}" type="pres">
      <dgm:prSet presAssocID="{5AE3B1CE-31C2-4FE0-A7A0-FDD6C1E63F69}" presName="wedge4" presStyleLbl="node1" presStyleIdx="3" presStyleCnt="4"/>
      <dgm:spPr/>
    </dgm:pt>
    <dgm:pt modelId="{9E276DB7-2639-4BC2-918B-33B0087F8F6E}" type="pres">
      <dgm:prSet presAssocID="{5AE3B1CE-31C2-4FE0-A7A0-FDD6C1E63F69}" presName="dummy4a" presStyleCnt="0"/>
      <dgm:spPr/>
    </dgm:pt>
    <dgm:pt modelId="{D495AECC-98C4-42C6-8191-9992E373CED8}" type="pres">
      <dgm:prSet presAssocID="{5AE3B1CE-31C2-4FE0-A7A0-FDD6C1E63F69}" presName="dummy4b" presStyleCnt="0"/>
      <dgm:spPr/>
    </dgm:pt>
    <dgm:pt modelId="{8FE5198C-B120-440B-8273-2223CBCD87CB}" type="pres">
      <dgm:prSet presAssocID="{5AE3B1CE-31C2-4FE0-A7A0-FDD6C1E63F6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897DD25-02EA-4311-BE8F-389B96FA22C7}" type="pres">
      <dgm:prSet presAssocID="{0CC32F23-DAD8-4592-ABBD-E0050D22A222}" presName="arrowWedge1" presStyleLbl="fgSibTrans2D1" presStyleIdx="0" presStyleCnt="4"/>
      <dgm:spPr/>
    </dgm:pt>
    <dgm:pt modelId="{F50D5123-4D45-4365-AC71-C6DF963E4AC4}" type="pres">
      <dgm:prSet presAssocID="{02AD3816-4B3B-4504-9B3D-64F586D88B74}" presName="arrowWedge2" presStyleLbl="fgSibTrans2D1" presStyleIdx="1" presStyleCnt="4"/>
      <dgm:spPr/>
    </dgm:pt>
    <dgm:pt modelId="{8BE0C5A5-88B8-472D-B540-0B1F2A8D7C41}" type="pres">
      <dgm:prSet presAssocID="{10C9F373-510C-4FF0-9CD1-FD00C7D23C25}" presName="arrowWedge3" presStyleLbl="fgSibTrans2D1" presStyleIdx="2" presStyleCnt="4"/>
      <dgm:spPr/>
    </dgm:pt>
    <dgm:pt modelId="{FCDAADDC-BAAF-4366-AC9B-6429972635B7}" type="pres">
      <dgm:prSet presAssocID="{758DA5F9-2087-4645-9113-090E03CC2602}" presName="arrowWedge4" presStyleLbl="fgSibTrans2D1" presStyleIdx="3" presStyleCnt="4"/>
      <dgm:spPr/>
    </dgm:pt>
  </dgm:ptLst>
  <dgm:cxnLst>
    <dgm:cxn modelId="{B6152562-67DF-4440-A3FA-3DA4AE13B427}" type="presOf" srcId="{D47CF518-8816-494F-9813-D2A09B1E7AED}" destId="{F92FA645-BAEA-4B5B-85F3-138708753997}" srcOrd="1" destOrd="0" presId="urn:microsoft.com/office/officeart/2005/8/layout/cycle8"/>
    <dgm:cxn modelId="{C3BAA74D-AD4F-40A3-9B24-B1C2DC9EE826}" srcId="{5AE3B1CE-31C2-4FE0-A7A0-FDD6C1E63F69}" destId="{BCA7D79D-2B9D-4AAA-8640-CCB46CB32F11}" srcOrd="2" destOrd="0" parTransId="{90F0EB8B-C939-4734-BBBB-9631C5CA6EEF}" sibTransId="{10C9F373-510C-4FF0-9CD1-FD00C7D23C25}"/>
    <dgm:cxn modelId="{6A844651-9FF8-4B6D-BD3E-11FB6EF213FD}" type="presOf" srcId="{BCA7D79D-2B9D-4AAA-8640-CCB46CB32F11}" destId="{08720769-2BAB-41DA-AB78-1C93F12DC9A1}" srcOrd="0" destOrd="0" presId="urn:microsoft.com/office/officeart/2005/8/layout/cycle8"/>
    <dgm:cxn modelId="{B0A48775-B3D9-4B62-A01C-003D0A6D4C4D}" type="presOf" srcId="{BCA7D79D-2B9D-4AAA-8640-CCB46CB32F11}" destId="{D2F93A9A-E4F7-4DFC-A03D-B9DD9C32E7EB}" srcOrd="1" destOrd="0" presId="urn:microsoft.com/office/officeart/2005/8/layout/cycle8"/>
    <dgm:cxn modelId="{25A99955-91AB-4515-A5EB-7D4EEAC99162}" type="presOf" srcId="{53D04731-0D1C-4463-BB1A-320635128D43}" destId="{593B54F4-24A8-4468-A1BB-496F03538E4E}" srcOrd="1" destOrd="0" presId="urn:microsoft.com/office/officeart/2005/8/layout/cycle8"/>
    <dgm:cxn modelId="{AD125580-A378-4D85-9B77-31916385DF82}" type="presOf" srcId="{D47CF518-8816-494F-9813-D2A09B1E7AED}" destId="{3FB6F324-1895-4848-BDC9-4DF103FF75AD}" srcOrd="0" destOrd="0" presId="urn:microsoft.com/office/officeart/2005/8/layout/cycle8"/>
    <dgm:cxn modelId="{D74318B2-BD43-4155-80D8-E27B089C9AE0}" srcId="{5AE3B1CE-31C2-4FE0-A7A0-FDD6C1E63F69}" destId="{87F79B30-9435-41AB-BF6F-22B9AD6BFAEF}" srcOrd="3" destOrd="0" parTransId="{C568B4CA-FE71-4592-AB27-5560572AE901}" sibTransId="{758DA5F9-2087-4645-9113-090E03CC2602}"/>
    <dgm:cxn modelId="{B3D6DDC4-DB53-4CD7-BB72-DCD803CF16BD}" srcId="{5AE3B1CE-31C2-4FE0-A7A0-FDD6C1E63F69}" destId="{53D04731-0D1C-4463-BB1A-320635128D43}" srcOrd="0" destOrd="0" parTransId="{B1B62EEF-02EA-4A9C-A721-E6E5FBC8944D}" sibTransId="{0CC32F23-DAD8-4592-ABBD-E0050D22A222}"/>
    <dgm:cxn modelId="{08B1D4DB-5812-44A5-A5CB-A56E51283DEB}" type="presOf" srcId="{53D04731-0D1C-4463-BB1A-320635128D43}" destId="{00FC3774-D0D4-4B34-93F9-37BC7C6571B7}" srcOrd="0" destOrd="0" presId="urn:microsoft.com/office/officeart/2005/8/layout/cycle8"/>
    <dgm:cxn modelId="{807E00DD-AA70-4110-9652-4F10DA52009F}" type="presOf" srcId="{87F79B30-9435-41AB-BF6F-22B9AD6BFAEF}" destId="{8FE5198C-B120-440B-8273-2223CBCD87CB}" srcOrd="1" destOrd="0" presId="urn:microsoft.com/office/officeart/2005/8/layout/cycle8"/>
    <dgm:cxn modelId="{A09991E7-7B0E-4519-80C0-31D8E2263214}" type="presOf" srcId="{87F79B30-9435-41AB-BF6F-22B9AD6BFAEF}" destId="{81D8A043-9A7B-41B8-B471-DC332B41F8EE}" srcOrd="0" destOrd="0" presId="urn:microsoft.com/office/officeart/2005/8/layout/cycle8"/>
    <dgm:cxn modelId="{92112AE8-83CF-4C19-BBEC-FC4807D1CD78}" type="presOf" srcId="{5AE3B1CE-31C2-4FE0-A7A0-FDD6C1E63F69}" destId="{0B770A3E-FB77-43B3-B13C-C4A864793F70}" srcOrd="0" destOrd="0" presId="urn:microsoft.com/office/officeart/2005/8/layout/cycle8"/>
    <dgm:cxn modelId="{97D024EE-CC93-40F7-BF64-13E9781B9EFB}" srcId="{5AE3B1CE-31C2-4FE0-A7A0-FDD6C1E63F69}" destId="{D47CF518-8816-494F-9813-D2A09B1E7AED}" srcOrd="1" destOrd="0" parTransId="{465F4C5A-8E66-4772-961B-3C2871759A4A}" sibTransId="{02AD3816-4B3B-4504-9B3D-64F586D88B74}"/>
    <dgm:cxn modelId="{9366E825-09D4-420C-B0BB-C321262C1634}" type="presParOf" srcId="{0B770A3E-FB77-43B3-B13C-C4A864793F70}" destId="{00FC3774-D0D4-4B34-93F9-37BC7C6571B7}" srcOrd="0" destOrd="0" presId="urn:microsoft.com/office/officeart/2005/8/layout/cycle8"/>
    <dgm:cxn modelId="{17FA303F-C29F-4ED0-88DC-BF160A1D3285}" type="presParOf" srcId="{0B770A3E-FB77-43B3-B13C-C4A864793F70}" destId="{F2CB110C-A1D6-468F-9CE7-CC044D1ED698}" srcOrd="1" destOrd="0" presId="urn:microsoft.com/office/officeart/2005/8/layout/cycle8"/>
    <dgm:cxn modelId="{89AF43AC-A87B-4850-A0CA-78C38EA7AB2E}" type="presParOf" srcId="{0B770A3E-FB77-43B3-B13C-C4A864793F70}" destId="{BF0737B1-BD8F-47BD-A68D-8CA28916D15F}" srcOrd="2" destOrd="0" presId="urn:microsoft.com/office/officeart/2005/8/layout/cycle8"/>
    <dgm:cxn modelId="{CD616DE8-F70A-479D-9250-09404FE316B0}" type="presParOf" srcId="{0B770A3E-FB77-43B3-B13C-C4A864793F70}" destId="{593B54F4-24A8-4468-A1BB-496F03538E4E}" srcOrd="3" destOrd="0" presId="urn:microsoft.com/office/officeart/2005/8/layout/cycle8"/>
    <dgm:cxn modelId="{BDEC01DE-39ED-4D08-9FD0-6CDDC1D42A65}" type="presParOf" srcId="{0B770A3E-FB77-43B3-B13C-C4A864793F70}" destId="{3FB6F324-1895-4848-BDC9-4DF103FF75AD}" srcOrd="4" destOrd="0" presId="urn:microsoft.com/office/officeart/2005/8/layout/cycle8"/>
    <dgm:cxn modelId="{87231109-A8E2-43AB-B836-83150EED1024}" type="presParOf" srcId="{0B770A3E-FB77-43B3-B13C-C4A864793F70}" destId="{B2A2C5CB-7B63-476F-AC49-8E758DD659D1}" srcOrd="5" destOrd="0" presId="urn:microsoft.com/office/officeart/2005/8/layout/cycle8"/>
    <dgm:cxn modelId="{EE9CBFB5-B5BD-4CAC-9732-B577A4426CC4}" type="presParOf" srcId="{0B770A3E-FB77-43B3-B13C-C4A864793F70}" destId="{D035EE2B-2AB0-45C6-A9CA-97909314F5D7}" srcOrd="6" destOrd="0" presId="urn:microsoft.com/office/officeart/2005/8/layout/cycle8"/>
    <dgm:cxn modelId="{E5C703C3-9DC1-4B82-BA4C-21EFA85298DA}" type="presParOf" srcId="{0B770A3E-FB77-43B3-B13C-C4A864793F70}" destId="{F92FA645-BAEA-4B5B-85F3-138708753997}" srcOrd="7" destOrd="0" presId="urn:microsoft.com/office/officeart/2005/8/layout/cycle8"/>
    <dgm:cxn modelId="{6F41C1D3-3FAC-4526-AE52-E7BD0924EC4E}" type="presParOf" srcId="{0B770A3E-FB77-43B3-B13C-C4A864793F70}" destId="{08720769-2BAB-41DA-AB78-1C93F12DC9A1}" srcOrd="8" destOrd="0" presId="urn:microsoft.com/office/officeart/2005/8/layout/cycle8"/>
    <dgm:cxn modelId="{DCD3B12D-2031-4BFF-90D3-5FD3A92FBF28}" type="presParOf" srcId="{0B770A3E-FB77-43B3-B13C-C4A864793F70}" destId="{79CCE75A-69CF-40C2-A0AC-1CCD865B49DB}" srcOrd="9" destOrd="0" presId="urn:microsoft.com/office/officeart/2005/8/layout/cycle8"/>
    <dgm:cxn modelId="{E44C5E16-091E-4D56-B89A-8030B4D7BF68}" type="presParOf" srcId="{0B770A3E-FB77-43B3-B13C-C4A864793F70}" destId="{BA42F565-7201-40A8-8E95-41E53ED6BCA4}" srcOrd="10" destOrd="0" presId="urn:microsoft.com/office/officeart/2005/8/layout/cycle8"/>
    <dgm:cxn modelId="{C404F707-1940-4BAC-912E-6FF7C76A0E99}" type="presParOf" srcId="{0B770A3E-FB77-43B3-B13C-C4A864793F70}" destId="{D2F93A9A-E4F7-4DFC-A03D-B9DD9C32E7EB}" srcOrd="11" destOrd="0" presId="urn:microsoft.com/office/officeart/2005/8/layout/cycle8"/>
    <dgm:cxn modelId="{8D95E23B-1B62-478B-8F26-AEFEB794CCC4}" type="presParOf" srcId="{0B770A3E-FB77-43B3-B13C-C4A864793F70}" destId="{81D8A043-9A7B-41B8-B471-DC332B41F8EE}" srcOrd="12" destOrd="0" presId="urn:microsoft.com/office/officeart/2005/8/layout/cycle8"/>
    <dgm:cxn modelId="{4815F39D-0ED7-4F4E-8CEC-AE0C780F97D5}" type="presParOf" srcId="{0B770A3E-FB77-43B3-B13C-C4A864793F70}" destId="{9E276DB7-2639-4BC2-918B-33B0087F8F6E}" srcOrd="13" destOrd="0" presId="urn:microsoft.com/office/officeart/2005/8/layout/cycle8"/>
    <dgm:cxn modelId="{E7005B2C-AD88-4303-8D6E-D72567AC91EE}" type="presParOf" srcId="{0B770A3E-FB77-43B3-B13C-C4A864793F70}" destId="{D495AECC-98C4-42C6-8191-9992E373CED8}" srcOrd="14" destOrd="0" presId="urn:microsoft.com/office/officeart/2005/8/layout/cycle8"/>
    <dgm:cxn modelId="{75E80767-0B0B-44BD-8058-5C2A9F09982F}" type="presParOf" srcId="{0B770A3E-FB77-43B3-B13C-C4A864793F70}" destId="{8FE5198C-B120-440B-8273-2223CBCD87CB}" srcOrd="15" destOrd="0" presId="urn:microsoft.com/office/officeart/2005/8/layout/cycle8"/>
    <dgm:cxn modelId="{3A9241A7-CB7B-41B6-A8EF-1B8923EC2EAE}" type="presParOf" srcId="{0B770A3E-FB77-43B3-B13C-C4A864793F70}" destId="{2897DD25-02EA-4311-BE8F-389B96FA22C7}" srcOrd="16" destOrd="0" presId="urn:microsoft.com/office/officeart/2005/8/layout/cycle8"/>
    <dgm:cxn modelId="{095B5F6C-3529-406F-98F9-C6F789A2BBB9}" type="presParOf" srcId="{0B770A3E-FB77-43B3-B13C-C4A864793F70}" destId="{F50D5123-4D45-4365-AC71-C6DF963E4AC4}" srcOrd="17" destOrd="0" presId="urn:microsoft.com/office/officeart/2005/8/layout/cycle8"/>
    <dgm:cxn modelId="{7DCE178D-24AD-4FDF-A735-3553787E1449}" type="presParOf" srcId="{0B770A3E-FB77-43B3-B13C-C4A864793F70}" destId="{8BE0C5A5-88B8-472D-B540-0B1F2A8D7C41}" srcOrd="18" destOrd="0" presId="urn:microsoft.com/office/officeart/2005/8/layout/cycle8"/>
    <dgm:cxn modelId="{7C3030D0-A451-464C-BB00-4B0572C58E75}" type="presParOf" srcId="{0B770A3E-FB77-43B3-B13C-C4A864793F70}" destId="{FCDAADDC-BAAF-4366-AC9B-6429972635B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C3774-D0D4-4B34-93F9-37BC7C6571B7}">
      <dsp:nvSpPr>
        <dsp:cNvPr id="0" name=""/>
        <dsp:cNvSpPr/>
      </dsp:nvSpPr>
      <dsp:spPr>
        <a:xfrm>
          <a:off x="2282850" y="280227"/>
          <a:ext cx="3801808" cy="3801808"/>
        </a:xfrm>
        <a:prstGeom prst="pie">
          <a:avLst>
            <a:gd name="adj1" fmla="val 1620000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1) Planera och förbered</a:t>
          </a:r>
        </a:p>
      </dsp:txBody>
      <dsp:txXfrm>
        <a:off x="4300976" y="1068197"/>
        <a:ext cx="1403048" cy="1040971"/>
      </dsp:txXfrm>
    </dsp:sp>
    <dsp:sp modelId="{3FB6F324-1895-4848-BDC9-4DF103FF75AD}">
      <dsp:nvSpPr>
        <dsp:cNvPr id="0" name=""/>
        <dsp:cNvSpPr/>
      </dsp:nvSpPr>
      <dsp:spPr>
        <a:xfrm>
          <a:off x="2275759" y="400769"/>
          <a:ext cx="3815989" cy="3815989"/>
        </a:xfrm>
        <a:prstGeom prst="pie">
          <a:avLst>
            <a:gd name="adj1" fmla="val 0"/>
            <a:gd name="adj2" fmla="val 54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2) Analysera och värdera</a:t>
          </a:r>
        </a:p>
      </dsp:txBody>
      <dsp:txXfrm>
        <a:off x="4301414" y="2380995"/>
        <a:ext cx="1408281" cy="1044854"/>
      </dsp:txXfrm>
    </dsp:sp>
    <dsp:sp modelId="{08720769-2BAB-41DA-AB78-1C93F12DC9A1}">
      <dsp:nvSpPr>
        <dsp:cNvPr id="0" name=""/>
        <dsp:cNvSpPr/>
      </dsp:nvSpPr>
      <dsp:spPr>
        <a:xfrm>
          <a:off x="2108873" y="407859"/>
          <a:ext cx="3894497" cy="3801808"/>
        </a:xfrm>
        <a:prstGeom prst="pie">
          <a:avLst>
            <a:gd name="adj1" fmla="val 5400000"/>
            <a:gd name="adj2" fmla="val 108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3) Beräkna/Agera</a:t>
          </a:r>
        </a:p>
      </dsp:txBody>
      <dsp:txXfrm>
        <a:off x="2498787" y="2380726"/>
        <a:ext cx="1437254" cy="1040971"/>
      </dsp:txXfrm>
    </dsp:sp>
    <dsp:sp modelId="{81D8A043-9A7B-41B8-B471-DC332B41F8EE}">
      <dsp:nvSpPr>
        <dsp:cNvPr id="0" name=""/>
        <dsp:cNvSpPr/>
      </dsp:nvSpPr>
      <dsp:spPr>
        <a:xfrm>
          <a:off x="2155217" y="280227"/>
          <a:ext cx="3801808" cy="3801808"/>
        </a:xfrm>
        <a:prstGeom prst="pie">
          <a:avLst>
            <a:gd name="adj1" fmla="val 10800000"/>
            <a:gd name="adj2" fmla="val 1620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4) Dokumentera </a:t>
          </a:r>
        </a:p>
      </dsp:txBody>
      <dsp:txXfrm>
        <a:off x="2535851" y="1068197"/>
        <a:ext cx="1403048" cy="1040971"/>
      </dsp:txXfrm>
    </dsp:sp>
    <dsp:sp modelId="{2897DD25-02EA-4311-BE8F-389B96FA22C7}">
      <dsp:nvSpPr>
        <dsp:cNvPr id="0" name=""/>
        <dsp:cNvSpPr/>
      </dsp:nvSpPr>
      <dsp:spPr>
        <a:xfrm>
          <a:off x="2047499" y="44877"/>
          <a:ext cx="4272509" cy="427250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D5123-4D45-4365-AC71-C6DF963E4AC4}">
      <dsp:nvSpPr>
        <dsp:cNvPr id="0" name=""/>
        <dsp:cNvSpPr/>
      </dsp:nvSpPr>
      <dsp:spPr>
        <a:xfrm>
          <a:off x="2047432" y="172442"/>
          <a:ext cx="4272509" cy="427250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0C5A5-88B8-472D-B540-0B1F2A8D7C41}">
      <dsp:nvSpPr>
        <dsp:cNvPr id="0" name=""/>
        <dsp:cNvSpPr/>
      </dsp:nvSpPr>
      <dsp:spPr>
        <a:xfrm>
          <a:off x="1919429" y="172509"/>
          <a:ext cx="4272509" cy="427250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AADDC-BAAF-4366-AC9B-6429972635B7}">
      <dsp:nvSpPr>
        <dsp:cNvPr id="0" name=""/>
        <dsp:cNvSpPr/>
      </dsp:nvSpPr>
      <dsp:spPr>
        <a:xfrm>
          <a:off x="1919867" y="44877"/>
          <a:ext cx="4272509" cy="427250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05E1-589E-430D-BF4C-A520B2847A88}" type="datetimeFigureOut">
              <a:rPr lang="sv-SE" smtClean="0"/>
              <a:t>2023-01-18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2FCD-6805-472F-940B-7833135ED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Starta med innehållsförteckning, se </a:t>
            </a:r>
            <a:r>
              <a:rPr lang="sv-SE" dirty="0" err="1"/>
              <a:t>ppt</a:t>
            </a:r>
            <a:r>
              <a:rPr lang="sv-SE" dirty="0"/>
              <a:t> budget</a:t>
            </a:r>
            <a:br>
              <a:rPr lang="sv-SE" dirty="0"/>
            </a:br>
            <a:r>
              <a:rPr lang="sv-SE" dirty="0"/>
              <a:t>Denna </a:t>
            </a:r>
            <a:r>
              <a:rPr lang="sv-SE" dirty="0" err="1"/>
              <a:t>ppt</a:t>
            </a:r>
            <a:r>
              <a:rPr lang="sv-SE" dirty="0"/>
              <a:t> vore bra att få lite mer sektionerad. </a:t>
            </a:r>
            <a:r>
              <a:rPr lang="sv-SE" dirty="0" err="1"/>
              <a:t>T.ex</a:t>
            </a:r>
            <a:r>
              <a:rPr lang="sv-SE" dirty="0"/>
              <a:t> (inte fullständig, bara idéer)</a:t>
            </a:r>
          </a:p>
          <a:p>
            <a:r>
              <a:rPr lang="sv-SE" dirty="0"/>
              <a:t>- Vad är en prognos?</a:t>
            </a:r>
            <a:br>
              <a:rPr lang="sv-SE" dirty="0"/>
            </a:br>
            <a:r>
              <a:rPr lang="sv-SE" dirty="0"/>
              <a:t>- Olika steg i prognosarbetet</a:t>
            </a:r>
          </a:p>
          <a:p>
            <a:pPr marL="171450" indent="-171450">
              <a:buFontTx/>
              <a:buChar char="-"/>
            </a:pPr>
            <a:r>
              <a:rPr lang="sv-SE" dirty="0"/>
              <a:t>Hjälp och hjälpmedel?</a:t>
            </a:r>
            <a:br>
              <a:rPr lang="sv-SE" dirty="0"/>
            </a:br>
            <a:endParaRPr lang="sv-SE" dirty="0"/>
          </a:p>
          <a:p>
            <a:r>
              <a:rPr lang="sv-SE" dirty="0"/>
              <a:t>Bra bild! Vad är en prognos… Bra starta med!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77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Ev</a:t>
            </a:r>
            <a:r>
              <a:rPr lang="sv-SE" dirty="0"/>
              <a:t> lyfta in snurran/tårtbitarna som en översikt tidigt</a:t>
            </a:r>
            <a:br>
              <a:rPr lang="sv-SE" dirty="0"/>
            </a:br>
            <a:r>
              <a:rPr lang="sv-SE" dirty="0"/>
              <a:t>Kanske räcker ned Budgetuppföljning 1 per sista april (T1, P1 ?)</a:t>
            </a:r>
          </a:p>
          <a:p>
            <a:r>
              <a:rPr lang="sv-SE" dirty="0"/>
              <a:t>Ska syftet med prognos in före/efter denna bild?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0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Lite tveksam till denna bild, vad vill vi ha sagt?</a:t>
            </a:r>
            <a:br>
              <a:rPr lang="sv-SE" dirty="0"/>
            </a:br>
            <a:r>
              <a:rPr lang="sv-SE" dirty="0"/>
              <a:t>Frågan om ekonomi vs verksamhet kanske bättre avhandla på annat ställe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91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</a:t>
            </a:r>
            <a:r>
              <a:rPr lang="sv-SE" baseline="0" dirty="0"/>
              <a:t> första man tänker på är kanske att räkna…</a:t>
            </a:r>
            <a:br>
              <a:rPr lang="sv-SE" baseline="0" dirty="0"/>
            </a:br>
            <a:r>
              <a:rPr lang="sv-SE" baseline="0" dirty="0"/>
              <a:t>Syftet med att räkna…?</a:t>
            </a:r>
            <a:br>
              <a:rPr lang="sv-SE" baseline="0" dirty="0"/>
            </a:br>
            <a:r>
              <a:rPr lang="sv-SE" baseline="0" dirty="0"/>
              <a:t>Hur underlättar vi räknandet?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37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20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man layouta på annat sätt?</a:t>
            </a:r>
            <a:br>
              <a:rPr lang="sv-SE" dirty="0"/>
            </a:br>
            <a:r>
              <a:rPr lang="sv-SE" dirty="0"/>
              <a:t>Kanske göra flera bilder? 1 Balans eller obalans 2) Vid balans 3) Vid obalans</a:t>
            </a:r>
            <a:br>
              <a:rPr lang="sv-SE" dirty="0"/>
            </a:br>
            <a:r>
              <a:rPr lang="sv-SE" dirty="0"/>
              <a:t>Kanske ändå korta text lite t.ex. 3c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386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348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Mycket bra bild!</a:t>
            </a:r>
            <a:br>
              <a:rPr lang="sv-SE" dirty="0"/>
            </a:br>
            <a:r>
              <a:rPr lang="sv-SE" dirty="0"/>
              <a:t>I stycket varför skulle jag vilja att vi formulerade något kring att informationen i redovisningen annars blir förstörd. Vi kan inte dra några slutsatser av den.</a:t>
            </a:r>
          </a:p>
          <a:p>
            <a:r>
              <a:rPr lang="sv-SE" dirty="0"/>
              <a:t>Kanske t.o.m. i någon eller flera av dess </a:t>
            </a:r>
            <a:r>
              <a:rPr lang="sv-SE" dirty="0" err="1"/>
              <a:t>ppt</a:t>
            </a:r>
            <a:r>
              <a:rPr lang="sv-SE" dirty="0"/>
              <a:t> skulle ha en generell bild om budget (vår planering) – prognos (hur vi tror det blir) - redovisning (hur det blev)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16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Göra ett avsnitt hjälpmedel…</a:t>
            </a:r>
          </a:p>
          <a:p>
            <a:r>
              <a:rPr lang="sv-SE" dirty="0"/>
              <a:t>Lägga checklistan ”sist”.</a:t>
            </a:r>
          </a:p>
          <a:p>
            <a:r>
              <a:rPr lang="sv-SE" dirty="0"/>
              <a:t>Den omfattande checklistan sist eller som ”bilaga” med typ Personalkostnader – frågor du kan ställa dig? Externa projektmedel…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41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 (länkade bilder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EB486B5-B0BA-456C-26E9-C5ACDD5997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bild. Länka sedan bilden till ett </a:t>
            </a:r>
            <a:r>
              <a:rPr lang="sv-SE" dirty="0" err="1"/>
              <a:t>mediaklipp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46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2023-01-18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E8A89-ECF5-358C-1CAF-DF9EDB3DC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9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vå innehållsdelar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2023-01-18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489E014-419F-FEF3-09EF-902138AB1C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7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41FE40-7726-F8DF-6C30-6F76911A3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65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34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2023-01-18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45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bild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2023-01-18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8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520825"/>
            <a:ext cx="6961187" cy="3887788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Logotyp">
            <a:extLst>
              <a:ext uri="{FF2B5EF4-FFF2-40B4-BE49-F238E27FC236}">
                <a16:creationId xmlns:a16="http://schemas.microsoft.com/office/drawing/2014/main" id="{14FE62EA-E54D-467C-AE45-E1C04BB0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53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02" userDrawn="1">
          <p15:clr>
            <a:srgbClr val="FBAE40"/>
          </p15:clr>
        </p15:guide>
        <p15:guide id="2" pos="49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rubrik 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2023-01-18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8001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Logotyp">
            <a:extLst>
              <a:ext uri="{FF2B5EF4-FFF2-40B4-BE49-F238E27FC236}">
                <a16:creationId xmlns:a16="http://schemas.microsoft.com/office/drawing/2014/main" id="{F33B3B12-8EDD-46C5-AE26-44A83EE5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3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, rubrik och text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D49474-9473-4A14-A651-F36200100BD3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000199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111250"/>
            <a:ext cx="4895850" cy="10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2480407"/>
            <a:ext cx="4895850" cy="2928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9" y="1111250"/>
            <a:ext cx="5219700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Logotyp">
            <a:extLst>
              <a:ext uri="{FF2B5EF4-FFF2-40B4-BE49-F238E27FC236}">
                <a16:creationId xmlns:a16="http://schemas.microsoft.com/office/drawing/2014/main" id="{ABDBFC6E-8F3A-4141-9A9B-E6F47DDF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E27381C-299D-40B0-9FA2-A8674C75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tartsida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520825"/>
            <a:ext cx="4895850" cy="1816441"/>
          </a:xfrm>
        </p:spPr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2023-01-18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46807D4-B7A0-4663-9404-F91AB8B04C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6413"/>
          </a:xfrm>
          <a:custGeom>
            <a:avLst/>
            <a:gdLst>
              <a:gd name="connsiteX0" fmla="*/ 0 w 6096000"/>
              <a:gd name="connsiteY0" fmla="*/ 0 h 6856413"/>
              <a:gd name="connsiteX1" fmla="*/ 6096000 w 6096000"/>
              <a:gd name="connsiteY1" fmla="*/ 0 h 6856413"/>
              <a:gd name="connsiteX2" fmla="*/ 6096000 w 6096000"/>
              <a:gd name="connsiteY2" fmla="*/ 2495550 h 6856413"/>
              <a:gd name="connsiteX3" fmla="*/ 4229099 w 6096000"/>
              <a:gd name="connsiteY3" fmla="*/ 2495550 h 6856413"/>
              <a:gd name="connsiteX4" fmla="*/ 4229099 w 6096000"/>
              <a:gd name="connsiteY4" fmla="*/ 2966419 h 6856413"/>
              <a:gd name="connsiteX5" fmla="*/ 5629274 w 6096000"/>
              <a:gd name="connsiteY5" fmla="*/ 2966419 h 6856413"/>
              <a:gd name="connsiteX6" fmla="*/ 5629274 w 6096000"/>
              <a:gd name="connsiteY6" fmla="*/ 4343400 h 6856413"/>
              <a:gd name="connsiteX7" fmla="*/ 6096000 w 6096000"/>
              <a:gd name="connsiteY7" fmla="*/ 4343400 h 6856413"/>
              <a:gd name="connsiteX8" fmla="*/ 6096000 w 6096000"/>
              <a:gd name="connsiteY8" fmla="*/ 6856413 h 6856413"/>
              <a:gd name="connsiteX9" fmla="*/ 0 w 6096000"/>
              <a:gd name="connsiteY9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6413">
                <a:moveTo>
                  <a:pt x="0" y="0"/>
                </a:moveTo>
                <a:lnTo>
                  <a:pt x="6096000" y="0"/>
                </a:lnTo>
                <a:lnTo>
                  <a:pt x="6096000" y="2495550"/>
                </a:lnTo>
                <a:lnTo>
                  <a:pt x="4229099" y="2495550"/>
                </a:lnTo>
                <a:lnTo>
                  <a:pt x="4229099" y="2966419"/>
                </a:lnTo>
                <a:lnTo>
                  <a:pt x="5629274" y="2966419"/>
                </a:lnTo>
                <a:lnTo>
                  <a:pt x="5629274" y="4343400"/>
                </a:lnTo>
                <a:lnTo>
                  <a:pt x="6096000" y="4343400"/>
                </a:lnTo>
                <a:lnTo>
                  <a:pt x="6096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01433A41-C488-469E-8A32-B1BBF19F6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3520735"/>
            <a:ext cx="4895850" cy="18878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190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/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86E248-B4D9-421C-B50F-76D9C586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2023-01-18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CDD87C-16D8-445C-A4FE-C96CE5EE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854B0E-C854-4DA2-9166-2D46F8E0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2C590C-7AFD-4EF1-8A90-B576771E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08" cy="6857396"/>
          </a:xfrm>
          <a:prstGeom prst="rect">
            <a:avLst/>
          </a:prstGeom>
          <a:gradFill>
            <a:gsLst>
              <a:gs pos="56000">
                <a:srgbClr val="4D7BA0"/>
              </a:gs>
              <a:gs pos="0">
                <a:srgbClr val="93BBD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E37AC6E0-D427-46D7-80D5-873C4462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69AA6BED-7A2A-4F1E-8AB9-E85B26032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1" y="2639026"/>
            <a:ext cx="2876550" cy="18878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Ange dina kontaktuppgifter här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3DD11A6-A3B9-47F5-ABF3-96FA9CA52898}"/>
              </a:ext>
            </a:extLst>
          </p:cNvPr>
          <p:cNvSpPr txBox="1"/>
          <p:nvPr userDrawn="1"/>
        </p:nvSpPr>
        <p:spPr>
          <a:xfrm>
            <a:off x="6447344" y="2349584"/>
            <a:ext cx="40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Kontakta oss gärna</a:t>
            </a: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2252E8F-3EA7-408E-88B5-04A193A9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79714" y="2349584"/>
            <a:ext cx="5115600" cy="1497524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1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8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520825"/>
            <a:ext cx="5400676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F481E8B-9CAD-4176-A81F-905533111E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20825"/>
            <a:ext cx="5395119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032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7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49D8971-4829-4FC1-BEFE-6A7E4F2C42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520825"/>
            <a:ext cx="6961187" cy="38877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F2D1409-2A9D-4D97-BF00-EFD95C004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3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70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962AA37-E5A7-4009-BCA4-C1DB506C66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714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10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111250"/>
            <a:ext cx="5076826" cy="1069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2480407"/>
            <a:ext cx="5076826" cy="2928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111250"/>
            <a:ext cx="5400675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386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47CBA-48A8-48D5-B948-20088E16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90A99E-74DB-4971-988B-62F9F0E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6CAF3B-D86E-406D-BCF6-BC136F9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8FADD1-20A2-42E8-ADA9-E99E823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2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4BEA69CE-ADAB-4667-A26B-9435B808E6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7143"/>
          </a:xfrm>
          <a:custGeom>
            <a:avLst/>
            <a:gdLst>
              <a:gd name="connsiteX0" fmla="*/ 11361427 w 12192000"/>
              <a:gd name="connsiteY0" fmla="*/ 441824 h 6857143"/>
              <a:gd name="connsiteX1" fmla="*/ 11361427 w 12192000"/>
              <a:gd name="connsiteY1" fmla="*/ 545874 h 6857143"/>
              <a:gd name="connsiteX2" fmla="*/ 11469455 w 12192000"/>
              <a:gd name="connsiteY2" fmla="*/ 545874 h 6857143"/>
              <a:gd name="connsiteX3" fmla="*/ 11469455 w 12192000"/>
              <a:gd name="connsiteY3" fmla="*/ 817087 h 6857143"/>
              <a:gd name="connsiteX4" fmla="*/ 11603204 w 12192000"/>
              <a:gd name="connsiteY4" fmla="*/ 817087 h 6857143"/>
              <a:gd name="connsiteX5" fmla="*/ 11603204 w 12192000"/>
              <a:gd name="connsiteY5" fmla="*/ 545874 h 6857143"/>
              <a:gd name="connsiteX6" fmla="*/ 11711232 w 12192000"/>
              <a:gd name="connsiteY6" fmla="*/ 545874 h 6857143"/>
              <a:gd name="connsiteX7" fmla="*/ 11711232 w 12192000"/>
              <a:gd name="connsiteY7" fmla="*/ 441824 h 6857143"/>
              <a:gd name="connsiteX8" fmla="*/ 11361428 w 12192000"/>
              <a:gd name="connsiteY8" fmla="*/ 260344 h 6857143"/>
              <a:gd name="connsiteX9" fmla="*/ 11361428 w 12192000"/>
              <a:gd name="connsiteY9" fmla="*/ 377822 h 6857143"/>
              <a:gd name="connsiteX10" fmla="*/ 11801957 w 12192000"/>
              <a:gd name="connsiteY10" fmla="*/ 377822 h 6857143"/>
              <a:gd name="connsiteX11" fmla="*/ 11801957 w 12192000"/>
              <a:gd name="connsiteY11" fmla="*/ 817087 h 6857143"/>
              <a:gd name="connsiteX12" fmla="*/ 11950469 w 12192000"/>
              <a:gd name="connsiteY12" fmla="*/ 817087 h 6857143"/>
              <a:gd name="connsiteX13" fmla="*/ 11950469 w 12192000"/>
              <a:gd name="connsiteY13" fmla="*/ 260344 h 6857143"/>
              <a:gd name="connsiteX14" fmla="*/ 0 w 12192000"/>
              <a:gd name="connsiteY14" fmla="*/ 0 h 6857143"/>
              <a:gd name="connsiteX15" fmla="*/ 12192000 w 12192000"/>
              <a:gd name="connsiteY15" fmla="*/ 0 h 6857143"/>
              <a:gd name="connsiteX16" fmla="*/ 12192000 w 12192000"/>
              <a:gd name="connsiteY16" fmla="*/ 6857143 h 6857143"/>
              <a:gd name="connsiteX17" fmla="*/ 0 w 12192000"/>
              <a:gd name="connsiteY1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7143">
                <a:moveTo>
                  <a:pt x="11361427" y="441824"/>
                </a:moveTo>
                <a:lnTo>
                  <a:pt x="11361427" y="545874"/>
                </a:lnTo>
                <a:lnTo>
                  <a:pt x="11469455" y="545874"/>
                </a:lnTo>
                <a:lnTo>
                  <a:pt x="11469455" y="817087"/>
                </a:lnTo>
                <a:lnTo>
                  <a:pt x="11603204" y="817087"/>
                </a:lnTo>
                <a:lnTo>
                  <a:pt x="11603204" y="545874"/>
                </a:lnTo>
                <a:lnTo>
                  <a:pt x="11711232" y="545874"/>
                </a:lnTo>
                <a:lnTo>
                  <a:pt x="11711232" y="441824"/>
                </a:lnTo>
                <a:close/>
                <a:moveTo>
                  <a:pt x="11361428" y="260344"/>
                </a:moveTo>
                <a:lnTo>
                  <a:pt x="11361428" y="377822"/>
                </a:lnTo>
                <a:lnTo>
                  <a:pt x="11801957" y="377822"/>
                </a:lnTo>
                <a:lnTo>
                  <a:pt x="11801957" y="817087"/>
                </a:lnTo>
                <a:lnTo>
                  <a:pt x="11950469" y="817087"/>
                </a:lnTo>
                <a:lnTo>
                  <a:pt x="11950469" y="2603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019CCA-4FA2-423E-8E40-0E1386B5C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2023-01-18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3D06DC2-31D6-4662-A692-040688247E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DA0E3F9-6269-468D-AB7E-4F17534429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A43580B5-B079-4530-B79C-DE0CD11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965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media 7">
            <a:extLst>
              <a:ext uri="{FF2B5EF4-FFF2-40B4-BE49-F238E27FC236}">
                <a16:creationId xmlns:a16="http://schemas.microsoft.com/office/drawing/2014/main" id="{377BB1DF-30C0-46B2-B791-BE5715EBF7D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15938" y="1520825"/>
            <a:ext cx="8675687" cy="5032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426111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1" r:id="rId4"/>
    <p:sldLayoutId id="2147483664" r:id="rId5"/>
    <p:sldLayoutId id="2147483665" r:id="rId6"/>
    <p:sldLayoutId id="2147483654" r:id="rId7"/>
    <p:sldLayoutId id="2147483669" r:id="rId8"/>
    <p:sldLayoutId id="2147483670" r:id="rId9"/>
    <p:sldLayoutId id="2147483674" r:id="rId10"/>
    <p:sldLayoutId id="2147483660" r:id="rId11"/>
    <p:sldLayoutId id="2147483668" r:id="rId12"/>
    <p:sldLayoutId id="2147483672" r:id="rId13"/>
    <p:sldLayoutId id="2147483662" r:id="rId14"/>
    <p:sldLayoutId id="2147483663" r:id="rId15"/>
    <p:sldLayoutId id="2147483666" r:id="rId16"/>
    <p:sldLayoutId id="2147483671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sertedImage">
            <a:extLst>
              <a:ext uri="{FF2B5EF4-FFF2-40B4-BE49-F238E27FC236}">
                <a16:creationId xmlns:a16="http://schemas.microsoft.com/office/drawing/2014/main" id="{7764DF6C-C6B8-4F44-8C14-9A4AFFA5EC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9D2D358-AEEB-4841-9CBB-2A79C6A4F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Prognosprocess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CB55FC-0B17-485D-91BA-C00175EDD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Presentation av </a:t>
            </a:r>
          </a:p>
          <a:p>
            <a:r>
              <a:rPr lang="sv-SE" dirty="0"/>
              <a:t>Prognosprocessen</a:t>
            </a:r>
          </a:p>
          <a:p>
            <a:r>
              <a:rPr lang="sv-SE" dirty="0"/>
              <a:t>i Tibro Kommun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546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78706" y="301129"/>
            <a:ext cx="8229600" cy="680914"/>
          </a:xfrm>
        </p:spPr>
        <p:txBody>
          <a:bodyPr>
            <a:normAutofit/>
          </a:bodyPr>
          <a:lstStyle/>
          <a:p>
            <a:r>
              <a:rPr lang="sv-SE" sz="3200" b="0" dirty="0"/>
              <a:t>När ska man agera?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981200" y="1843959"/>
            <a:ext cx="8229600" cy="4902406"/>
          </a:xfrm>
        </p:spPr>
        <p:txBody>
          <a:bodyPr/>
          <a:lstStyle/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222559" y="1735483"/>
            <a:ext cx="417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Sannolikhet/Risk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222559" y="2382064"/>
            <a:ext cx="3485147" cy="2278676"/>
          </a:xfrm>
          <a:prstGeom prst="rect">
            <a:avLst/>
          </a:prstGeom>
          <a:solidFill>
            <a:srgbClr val="29A369"/>
          </a:solidFill>
          <a:ln>
            <a:solidFill>
              <a:srgbClr val="29A3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Låga belopp</a:t>
            </a:r>
          </a:p>
          <a:p>
            <a:pPr algn="ctr"/>
            <a:endParaRPr lang="sv-SE" b="1" dirty="0">
              <a:solidFill>
                <a:schemeClr val="bg1"/>
              </a:solidFill>
            </a:endParaRP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Osäker prognos</a:t>
            </a:r>
          </a:p>
          <a:p>
            <a:pPr algn="ctr"/>
            <a:endParaRPr lang="sv-SE" b="1" dirty="0">
              <a:solidFill>
                <a:schemeClr val="bg1"/>
              </a:solidFill>
            </a:endParaRP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Stabil verksamhet – blir inte värre </a:t>
            </a:r>
          </a:p>
          <a:p>
            <a:pPr algn="ctr"/>
            <a:endParaRPr lang="sv-SE" b="1" dirty="0">
              <a:solidFill>
                <a:schemeClr val="bg1"/>
              </a:solidFill>
            </a:endParaRP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Tillfällig/engångs</a:t>
            </a:r>
          </a:p>
        </p:txBody>
      </p:sp>
      <p:sp>
        <p:nvSpPr>
          <p:cNvPr id="16" name="Rektangel 15"/>
          <p:cNvSpPr/>
          <p:nvPr/>
        </p:nvSpPr>
        <p:spPr>
          <a:xfrm>
            <a:off x="4707706" y="2376650"/>
            <a:ext cx="3693145" cy="2280172"/>
          </a:xfrm>
          <a:prstGeom prst="rect">
            <a:avLst/>
          </a:prstGeom>
          <a:gradFill>
            <a:gsLst>
              <a:gs pos="0">
                <a:srgbClr val="FF0000"/>
              </a:gs>
              <a:gs pos="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Höga belopp</a:t>
            </a:r>
          </a:p>
          <a:p>
            <a:pPr algn="ctr"/>
            <a:endParaRPr lang="sv-SE" b="1" dirty="0">
              <a:solidFill>
                <a:schemeClr val="bg1"/>
              </a:solidFill>
            </a:endParaRP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Säker prognos</a:t>
            </a:r>
          </a:p>
          <a:p>
            <a:pPr algn="ctr"/>
            <a:endParaRPr lang="sv-SE" b="1" dirty="0">
              <a:solidFill>
                <a:schemeClr val="bg1"/>
              </a:solidFill>
            </a:endParaRP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”känslig” verksamhet – kan förvärras</a:t>
            </a:r>
          </a:p>
          <a:p>
            <a:pPr algn="ctr"/>
            <a:endParaRPr lang="sv-SE" b="1" dirty="0">
              <a:solidFill>
                <a:schemeClr val="bg1"/>
              </a:solidFill>
            </a:endParaRP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”bestående” – nivåförändrande</a:t>
            </a:r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E8DEDCB3-98E7-4548-851A-25E733AD3AA2}"/>
              </a:ext>
            </a:extLst>
          </p:cNvPr>
          <p:cNvSpPr txBox="1">
            <a:spLocks/>
          </p:cNvSpPr>
          <p:nvPr/>
        </p:nvSpPr>
        <p:spPr>
          <a:xfrm>
            <a:off x="1163417" y="5030571"/>
            <a:ext cx="8830492" cy="962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000" indent="-450000" algn="l" defTabSz="457200" rtl="0" eaLnBrk="1" latinLnBrk="0" hangingPunct="1">
              <a:spcBef>
                <a:spcPts val="600"/>
              </a:spcBef>
              <a:spcAft>
                <a:spcPts val="1200"/>
              </a:spcAft>
              <a:buSzPct val="10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0000" indent="-450000" algn="l" defTabSz="457200" rtl="0" eaLnBrk="1" latinLnBrk="0" hangingPunct="1">
              <a:spcBef>
                <a:spcPts val="600"/>
              </a:spcBef>
              <a:spcAft>
                <a:spcPts val="1200"/>
              </a:spcAft>
              <a:buSzPct val="100000"/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50000" indent="-450000" algn="l" defTabSz="457200" rtl="0" eaLnBrk="1" latinLnBrk="0" hangingPunct="1">
              <a:spcBef>
                <a:spcPts val="600"/>
              </a:spcBef>
              <a:spcAft>
                <a:spcPts val="1200"/>
              </a:spcAft>
              <a:buSzPct val="100000"/>
              <a:buFontTx/>
              <a:buBlip>
                <a:blip r:embed="rId5"/>
              </a:buBlip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50000" indent="-450000" algn="l" defTabSz="457200" rtl="0" eaLnBrk="1" latinLnBrk="0" hangingPunct="1">
              <a:spcBef>
                <a:spcPts val="600"/>
              </a:spcBef>
              <a:spcAft>
                <a:spcPts val="1200"/>
              </a:spcAft>
              <a:buSzPct val="100000"/>
              <a:buFontTx/>
              <a:buBlip>
                <a:blip r:embed="rId6"/>
              </a:buBlip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50000" indent="-450000" algn="l" defTabSz="457200" rtl="0" eaLnBrk="1" latinLnBrk="0" hangingPunct="1">
              <a:spcBef>
                <a:spcPts val="600"/>
              </a:spcBef>
              <a:spcAft>
                <a:spcPts val="1200"/>
              </a:spcAft>
              <a:buSzPct val="10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Är budgetavvikelsen stor, har hög risk samt stor sannolikhet – agera och verkställ besparingar!</a:t>
            </a:r>
          </a:p>
        </p:txBody>
      </p:sp>
    </p:spTree>
    <p:extLst>
      <p:ext uri="{BB962C8B-B14F-4D97-AF65-F5344CB8AC3E}">
        <p14:creationId xmlns:p14="http://schemas.microsoft.com/office/powerpoint/2010/main" val="228675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DA90D4-6AF9-4CE3-BACA-8BE2C925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</p:spPr>
        <p:txBody>
          <a:bodyPr anchor="b">
            <a:normAutofit/>
          </a:bodyPr>
          <a:lstStyle/>
          <a:p>
            <a:r>
              <a:rPr lang="sv-SE" b="0"/>
              <a:t>Steg 4: Dokumentera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F46BF8-3FE5-48A5-A089-489DE83A8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20825"/>
            <a:ext cx="5400676" cy="3887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v-SE"/>
              <a:t> Dokumentera, spara analyser och beräkningar enligt förvaltningens direktiv.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/>
              <a:t> Tertialprognoserna registreras i ekonomisystemet. </a:t>
            </a:r>
          </a:p>
          <a:p>
            <a:endParaRPr lang="sv-SE" dirty="0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0095D215-B7D8-485B-B479-8F4ED80E2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576" y="1520825"/>
            <a:ext cx="4266742" cy="3887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85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7C592F24-5DEB-4620-8623-1C7D9EA51F66}"/>
              </a:ext>
            </a:extLst>
          </p:cNvPr>
          <p:cNvSpPr txBox="1">
            <a:spLocks/>
          </p:cNvSpPr>
          <p:nvPr/>
        </p:nvSpPr>
        <p:spPr>
          <a:xfrm>
            <a:off x="1020763" y="1463153"/>
            <a:ext cx="8229600" cy="5290072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●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Använd förvaltningens anvisade mall för ekonomisk uppföljning – prognos.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Följ förvaltningarnas instruktioner/anvisningar som finns för prognosarbetet.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Ta hjälp av förvaltningens mallar för personalkostnader.</a:t>
            </a:r>
            <a:br>
              <a:rPr lang="sv-SE" sz="1800" dirty="0"/>
            </a:br>
            <a:r>
              <a:rPr lang="sv-SE" sz="1800" dirty="0"/>
              <a:t>	- Finns det mer information i Medvind avseende sparad semester, OB 		   mm?</a:t>
            </a:r>
            <a:br>
              <a:rPr lang="sv-SE" sz="1800" dirty="0"/>
            </a:br>
            <a:r>
              <a:rPr lang="sv-SE" sz="1800" dirty="0"/>
              <a:t>	- Analysera lönekostnaderna djupare i ekonomisystemets löneflik via 		  lönearter.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Ta hjälp av ekonomisystemet för att ta fram rapporter.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Saknar du något eller har frågor, ta kontakt med ekonomienheten!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  <a:p>
            <a:pPr>
              <a:buFont typeface="Wingdings" panose="05000000000000000000" pitchFamily="2" charset="2"/>
              <a:buChar char="q"/>
            </a:pPr>
            <a:endParaRPr lang="sv-SE" sz="1900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9AD61CCB-819C-4222-A086-FA9344EB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63" y="393178"/>
            <a:ext cx="8675687" cy="1069975"/>
          </a:xfrm>
        </p:spPr>
        <p:txBody>
          <a:bodyPr>
            <a:normAutofit fontScale="90000"/>
          </a:bodyPr>
          <a:lstStyle/>
          <a:p>
            <a:br>
              <a:rPr lang="sv-SE" sz="4400" b="0" dirty="0"/>
            </a:br>
            <a:r>
              <a:rPr lang="sv-SE" sz="4400" b="0" dirty="0"/>
              <a:t>3. </a:t>
            </a:r>
            <a:r>
              <a:rPr lang="sv-SE" sz="4000" b="0" dirty="0"/>
              <a:t>Hjälpmedel </a:t>
            </a:r>
            <a:br>
              <a:rPr lang="sv-SE" sz="4400" b="0" dirty="0"/>
            </a:b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244280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2110" y="477728"/>
            <a:ext cx="8016892" cy="44085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chemeClr val="tx1"/>
                </a:solidFill>
              </a:rPr>
              <a:t>4. Hur bokför vi och varför?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>
                <a:solidFill>
                  <a:schemeClr val="tx1"/>
                </a:solidFill>
              </a:rPr>
              <a:t>Vi ska </a:t>
            </a:r>
            <a:r>
              <a:rPr lang="sv-SE" sz="1800" u="sng" dirty="0">
                <a:solidFill>
                  <a:schemeClr val="tx1"/>
                </a:solidFill>
              </a:rPr>
              <a:t>alltid</a:t>
            </a:r>
            <a:r>
              <a:rPr lang="sv-SE" sz="1800" dirty="0">
                <a:solidFill>
                  <a:schemeClr val="tx1"/>
                </a:solidFill>
              </a:rPr>
              <a:t> bokföra kostnader och intäkter på rätt konto och verksamhet enligt Kommun-bas, oavsett vart budgetmedlen ligger. Budgetansvarig chef får istället justera/ändra i sin prognos.</a:t>
            </a:r>
            <a:endParaRPr lang="sv-SE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>
                <a:solidFill>
                  <a:schemeClr val="tx1"/>
                </a:solidFill>
              </a:rPr>
              <a:t>Val av konto- och verksamhetsnummer styr vår inrapportering till Statistiska Centralbyrån, SCB. Detta mynnar ut i analys av vad våra verksamheter kostar, och möjlighet till jämförbar statistik som kan vara en beslutsgrund för kommande budgetram. </a:t>
            </a:r>
          </a:p>
        </p:txBody>
      </p:sp>
    </p:spTree>
    <p:extLst>
      <p:ext uri="{BB962C8B-B14F-4D97-AF65-F5344CB8AC3E}">
        <p14:creationId xmlns:p14="http://schemas.microsoft.com/office/powerpoint/2010/main" val="113662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71719"/>
            <a:ext cx="8086165" cy="502440"/>
          </a:xfrm>
        </p:spPr>
        <p:txBody>
          <a:bodyPr>
            <a:normAutofit fontScale="90000"/>
          </a:bodyPr>
          <a:lstStyle/>
          <a:p>
            <a:r>
              <a:rPr lang="sv-SE" sz="4000" b="0" dirty="0"/>
              <a:t>Checklista prognos </a:t>
            </a:r>
            <a:r>
              <a:rPr lang="sv-SE" b="0" dirty="0"/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6046" y="572392"/>
            <a:ext cx="9388905" cy="542676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b="1" dirty="0">
                <a:solidFill>
                  <a:prstClr val="black"/>
                </a:solidFill>
              </a:rPr>
              <a:t>Förändringar i personalbudgeten ? </a:t>
            </a:r>
            <a:br>
              <a:rPr lang="sv-SE" sz="1800" dirty="0">
                <a:solidFill>
                  <a:prstClr val="black"/>
                </a:solidFill>
              </a:rPr>
            </a:br>
            <a:r>
              <a:rPr lang="sv-SE" sz="1800" dirty="0">
                <a:solidFill>
                  <a:prstClr val="black"/>
                </a:solidFill>
              </a:rPr>
              <a:t>- </a:t>
            </a:r>
            <a:r>
              <a:rPr lang="sv-SE" sz="1800" dirty="0"/>
              <a:t>Ändrad tjänstegrad ? </a:t>
            </a:r>
            <a:br>
              <a:rPr lang="sv-SE" sz="1800" dirty="0"/>
            </a:br>
            <a:r>
              <a:rPr lang="sv-SE" sz="1800" dirty="0"/>
              <a:t>- Avslutad tjänst eller pensionsavgång med sparade semdgr ?  </a:t>
            </a:r>
            <a:br>
              <a:rPr lang="sv-SE" sz="1800" dirty="0"/>
            </a:br>
            <a:r>
              <a:rPr lang="sv-SE" sz="1800" dirty="0"/>
              <a:t>- Nya tjänstledigheter ? </a:t>
            </a:r>
            <a:br>
              <a:rPr lang="sv-SE" sz="1800" dirty="0"/>
            </a:br>
            <a:r>
              <a:rPr lang="sv-SE" sz="1800" dirty="0"/>
              <a:t>- Föräldraledighet med + 10% Fp-tillägg i 6 mån om personal varit anställd minst 1 år?</a:t>
            </a:r>
            <a:br>
              <a:rPr lang="sv-SE" sz="1800" dirty="0"/>
            </a:br>
            <a:r>
              <a:rPr lang="sv-SE" sz="1800" dirty="0"/>
              <a:t>- Vikariat ?  OB, mertid mm ?  Nya löner ?</a:t>
            </a:r>
            <a:br>
              <a:rPr lang="sv-SE" sz="1800" dirty="0"/>
            </a:br>
            <a:r>
              <a:rPr lang="sv-SE" sz="1800" dirty="0"/>
              <a:t>- Ändrad kontering ?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b="1" dirty="0">
                <a:solidFill>
                  <a:prstClr val="black"/>
                </a:solidFill>
              </a:rPr>
              <a:t>Nya avtal ?</a:t>
            </a:r>
            <a:br>
              <a:rPr lang="sv-SE" sz="1800" b="1" dirty="0"/>
            </a:br>
            <a:r>
              <a:rPr lang="sv-SE" sz="1800" dirty="0"/>
              <a:t>Förändring i befintliga avtal, prisuppräkning mm ?</a:t>
            </a:r>
            <a:br>
              <a:rPr lang="sv-SE" sz="1800" dirty="0"/>
            </a:br>
            <a:r>
              <a:rPr lang="sv-SE" sz="1800" dirty="0"/>
              <a:t>Förändring i köp av platser ?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b="1" dirty="0"/>
              <a:t>Statsbidrag ?</a:t>
            </a:r>
            <a:br>
              <a:rPr lang="sv-SE" sz="1800" b="1" dirty="0"/>
            </a:br>
            <a:r>
              <a:rPr lang="sv-SE" sz="1800" dirty="0"/>
              <a:t>Arbeta in intäkterna. Om motprestation för statsbidraget finns, arbeta även med dess kostnader i prognosen.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b="1" dirty="0"/>
              <a:t>Hur ser övriga driftsposter i budgeten ut ?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b="1" dirty="0"/>
              <a:t>Stäm av med verksamhet om så behövs.</a:t>
            </a:r>
            <a:br>
              <a:rPr lang="sv-SE" sz="1800" dirty="0"/>
            </a:br>
            <a:r>
              <a:rPr lang="sv-SE" sz="1800" dirty="0"/>
              <a:t>- Inköpsbehov, om prognosresultat så medger?</a:t>
            </a:r>
            <a:br>
              <a:rPr lang="sv-SE" sz="1800" dirty="0"/>
            </a:br>
            <a:r>
              <a:rPr lang="sv-SE" sz="1800" dirty="0"/>
              <a:t>- Större genomförd beställning som </a:t>
            </a:r>
            <a:r>
              <a:rPr lang="sv-SE" sz="1800" i="1" dirty="0"/>
              <a:t>ännu ej </a:t>
            </a:r>
            <a:r>
              <a:rPr lang="sv-SE" sz="1800" dirty="0"/>
              <a:t>är levererad, bokförd och betald ?</a:t>
            </a:r>
            <a:br>
              <a:rPr lang="sv-SE" sz="1800" dirty="0"/>
            </a:br>
            <a:r>
              <a:rPr lang="sv-SE" sz="1800" dirty="0"/>
              <a:t>- Identifiera förändrade behov i verksamheten.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b="1" dirty="0">
                <a:solidFill>
                  <a:prstClr val="black"/>
                </a:solidFill>
              </a:rPr>
              <a:t>För en utökad checklista se bilaga ”Checklista prognos”.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9967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925BA25-E723-4579-9459-0E0E1F0B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323300"/>
            <a:ext cx="7217284" cy="54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4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AF8F803-6701-F082-3B3F-21BFE87A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0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FBD026-D5BC-402A-A4B3-FF022EA5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3" y="282575"/>
            <a:ext cx="8675688" cy="1069975"/>
          </a:xfrm>
        </p:spPr>
        <p:txBody>
          <a:bodyPr>
            <a:normAutofit/>
          </a:bodyPr>
          <a:lstStyle/>
          <a:p>
            <a:r>
              <a:rPr lang="sv-SE" sz="3200" b="0" dirty="0"/>
              <a:t>Innehållsförteckning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2C93B8-666B-4CA5-B63E-824763E82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14" y="1616075"/>
            <a:ext cx="8675687" cy="388778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1. Vad är en prognos </a:t>
            </a:r>
          </a:p>
          <a:p>
            <a:pPr marL="0" indent="0">
              <a:buNone/>
            </a:pPr>
            <a:r>
              <a:rPr lang="sv-SE" sz="1800" dirty="0"/>
              <a:t>2. Prognoshjulets 4 steg</a:t>
            </a:r>
            <a:br>
              <a:rPr lang="sv-SE" sz="1800" dirty="0"/>
            </a:br>
            <a:r>
              <a:rPr lang="sv-SE" sz="1800" dirty="0"/>
              <a:t>	- Steg 1: Planera och förbered</a:t>
            </a:r>
            <a:br>
              <a:rPr lang="sv-SE" sz="1800" dirty="0"/>
            </a:br>
            <a:r>
              <a:rPr lang="sv-SE" sz="1800" dirty="0"/>
              <a:t>	- Steg 2: Analysera och värdera</a:t>
            </a:r>
            <a:br>
              <a:rPr lang="sv-SE" sz="1800" dirty="0"/>
            </a:br>
            <a:r>
              <a:rPr lang="sv-SE" sz="1800" dirty="0"/>
              <a:t>	- Steg 3: Beräkna och agera</a:t>
            </a:r>
            <a:br>
              <a:rPr lang="sv-SE" sz="1800" dirty="0"/>
            </a:br>
            <a:r>
              <a:rPr lang="sv-SE" sz="1800" dirty="0"/>
              <a:t>	- Steg 4: Dokumentera</a:t>
            </a:r>
          </a:p>
          <a:p>
            <a:pPr marL="0" indent="0">
              <a:buNone/>
            </a:pPr>
            <a:r>
              <a:rPr lang="sv-SE" sz="1800" dirty="0"/>
              <a:t>3. Hjälpmedel</a:t>
            </a:r>
          </a:p>
          <a:p>
            <a:pPr marL="0" indent="0">
              <a:buNone/>
            </a:pPr>
            <a:r>
              <a:rPr lang="sv-SE" sz="1800" dirty="0"/>
              <a:t>4. Hur bokför vi och varför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945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12AAFCCD-D3AF-415C-9BA8-D7FC7D3559F3}"/>
              </a:ext>
            </a:extLst>
          </p:cNvPr>
          <p:cNvSpPr/>
          <p:nvPr/>
        </p:nvSpPr>
        <p:spPr>
          <a:xfrm>
            <a:off x="2183220" y="1885033"/>
            <a:ext cx="7507627" cy="3932587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28864" y="1005745"/>
            <a:ext cx="6685947" cy="4866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sz="3600" dirty="0"/>
          </a:p>
          <a:p>
            <a:pPr marL="0" indent="0" algn="ctr">
              <a:buNone/>
            </a:pPr>
            <a:br>
              <a:rPr lang="sv-SE" sz="3600" dirty="0"/>
            </a:br>
            <a:r>
              <a:rPr lang="sv-SE" sz="3600" dirty="0">
                <a:solidFill>
                  <a:schemeClr val="bg1"/>
                </a:solidFill>
              </a:rPr>
              <a:t>Hur kommer mitt resultat</a:t>
            </a:r>
          </a:p>
          <a:p>
            <a:pPr marL="0" indent="0" algn="ctr">
              <a:buNone/>
            </a:pPr>
            <a:r>
              <a:rPr lang="sv-SE" sz="3600" dirty="0">
                <a:solidFill>
                  <a:schemeClr val="bg1"/>
                </a:solidFill>
              </a:rPr>
              <a:t> se ut per sista december 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AAE9EAF-F1B8-4699-A3B9-FEB43A0F1521}"/>
              </a:ext>
            </a:extLst>
          </p:cNvPr>
          <p:cNvSpPr txBox="1"/>
          <p:nvPr/>
        </p:nvSpPr>
        <p:spPr>
          <a:xfrm>
            <a:off x="819150" y="45560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1. Vad är en prognos?</a:t>
            </a:r>
          </a:p>
        </p:txBody>
      </p:sp>
    </p:spTree>
    <p:extLst>
      <p:ext uri="{BB962C8B-B14F-4D97-AF65-F5344CB8AC3E}">
        <p14:creationId xmlns:p14="http://schemas.microsoft.com/office/powerpoint/2010/main" val="92272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22241A7A-99EC-4395-8218-3D58A31FE4D4}"/>
              </a:ext>
            </a:extLst>
          </p:cNvPr>
          <p:cNvSpPr/>
          <p:nvPr/>
        </p:nvSpPr>
        <p:spPr>
          <a:xfrm>
            <a:off x="229709" y="172171"/>
            <a:ext cx="2602047" cy="168914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Prognos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8BE630F-2EB1-41F7-AE00-890EC81899CD}"/>
              </a:ext>
            </a:extLst>
          </p:cNvPr>
          <p:cNvSpPr txBox="1"/>
          <p:nvPr/>
        </p:nvSpPr>
        <p:spPr>
          <a:xfrm>
            <a:off x="2747588" y="1269162"/>
            <a:ext cx="8041326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dirty="0"/>
              <a:t>Prognos kallas ibland även för budgetuppföljning. </a:t>
            </a:r>
            <a:br>
              <a:rPr lang="sv-SE" dirty="0"/>
            </a:br>
            <a:r>
              <a:rPr lang="sv-SE" dirty="0"/>
              <a:t>Vid prognosen analyserar du jämfört mot budget. Prognosen/budgetuppföljningen avser årsprognos och gäller för kalenderåret januari - december.</a:t>
            </a:r>
          </a:p>
          <a:p>
            <a:pPr>
              <a:buClr>
                <a:schemeClr val="tx2"/>
              </a:buClr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dirty="0"/>
              <a:t>Tibro kommun har två tertialprognoser. </a:t>
            </a:r>
            <a:br>
              <a:rPr lang="sv-SE" dirty="0"/>
            </a:br>
            <a:r>
              <a:rPr lang="sv-SE" dirty="0"/>
              <a:t>Tertialprognos 1 (T1)- Prognos 1 (P1) - Budgetuppföljning 1 per sista april. Tertialprognos 2 (T2) - Prognos 2 (P2) - Budgetuppföljning 2 per sista augusti . </a:t>
            </a:r>
            <a:br>
              <a:rPr lang="sv-SE" dirty="0"/>
            </a:br>
            <a:r>
              <a:rPr lang="sv-SE" dirty="0"/>
              <a:t>Utöver tertialprognoserna kan nämnden för din förvaltning beslutat om ytterligare månadsprognoser. </a:t>
            </a:r>
            <a:br>
              <a:rPr lang="sv-SE" dirty="0"/>
            </a:br>
            <a:endParaRPr lang="sv-SE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sv-SE" dirty="0">
                <a:solidFill>
                  <a:prstClr val="black"/>
                </a:solidFill>
              </a:rPr>
              <a:t>Det ekonomiska grunduppdraget innebär en budget i balans. </a:t>
            </a:r>
            <a:br>
              <a:rPr lang="sv-SE" dirty="0">
                <a:solidFill>
                  <a:prstClr val="black"/>
                </a:solidFill>
              </a:rPr>
            </a:br>
            <a:endParaRPr lang="sv-SE" dirty="0">
              <a:solidFill>
                <a:prstClr val="black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sv-SE" dirty="0">
                <a:solidFill>
                  <a:prstClr val="black"/>
                </a:solidFill>
              </a:rPr>
              <a:t>Syftet med prognos är att fånga upp eventuella budgetavvikelser i tid för att kunna agera, omfördela och omprioritera sina resurser (budget).</a:t>
            </a:r>
            <a:br>
              <a:rPr lang="sv-SE" dirty="0">
                <a:solidFill>
                  <a:prstClr val="black"/>
                </a:solidFill>
              </a:rPr>
            </a:br>
            <a:endParaRPr lang="sv-S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2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471BA97-1FAD-4F60-A666-4C9C7AB6C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335" y="485809"/>
            <a:ext cx="3256251" cy="3411681"/>
          </a:xfrm>
          <a:prstGeom prst="rect">
            <a:avLst/>
          </a:prstGeom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7A1EE751-D6C1-431A-8B9D-27F7E111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74173"/>
            <a:ext cx="4627418" cy="3218617"/>
          </a:xfrm>
        </p:spPr>
        <p:txBody>
          <a:bodyPr>
            <a:normAutofit/>
          </a:bodyPr>
          <a:lstStyle/>
          <a:p>
            <a:r>
              <a:rPr lang="sv-SE" sz="1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Förutom att följa lagar och förordningar, måste även hänsyn tas i prognosen till din fastställda budgetram. </a:t>
            </a:r>
          </a:p>
          <a:p>
            <a:r>
              <a:rPr lang="sv-SE" sz="1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 på lagar och förordningar är MÖS, plan- och bygglagen, skollagen, socialtjänstlag.</a:t>
            </a:r>
          </a:p>
          <a:p>
            <a:r>
              <a:rPr lang="sv-SE" sz="1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Tänk på att ta med HR-perspektivet i processen. </a:t>
            </a:r>
          </a:p>
          <a:p>
            <a:endParaRPr lang="sv-SE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78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31570"/>
          </a:xfrm>
        </p:spPr>
        <p:txBody>
          <a:bodyPr>
            <a:normAutofit/>
          </a:bodyPr>
          <a:lstStyle/>
          <a:p>
            <a:pPr algn="ctr"/>
            <a:r>
              <a:rPr lang="sv-SE" sz="3200" b="0" dirty="0"/>
              <a:t>2. Prognoshjulets 4 steg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14216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806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166C24-8967-484F-B7EB-F2273FFE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481" y="702813"/>
            <a:ext cx="8229600" cy="5006896"/>
          </a:xfrm>
        </p:spPr>
        <p:txBody>
          <a:bodyPr>
            <a:normAutofit/>
          </a:bodyPr>
          <a:lstStyle/>
          <a:p>
            <a:pPr marL="0" lvl="1" indent="0">
              <a:buNone/>
              <a:tabLst>
                <a:tab pos="2246313" algn="l"/>
                <a:tab pos="4127500" algn="l"/>
              </a:tabLst>
            </a:pPr>
            <a:r>
              <a:rPr lang="sv-S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Steg 1: Planera och förbered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E1F5305-5BE5-4CFA-A726-0028F120B939}"/>
              </a:ext>
            </a:extLst>
          </p:cNvPr>
          <p:cNvSpPr/>
          <p:nvPr/>
        </p:nvSpPr>
        <p:spPr>
          <a:xfrm>
            <a:off x="1734673" y="1663489"/>
            <a:ext cx="759310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lvl="1" indent="-4500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dirty="0">
                <a:solidFill>
                  <a:prstClr val="black"/>
                </a:solidFill>
                <a:cs typeface="Arial"/>
              </a:rPr>
              <a:t>Planera in egen arbetstid för årets prognoser/budgetuppföljningar. </a:t>
            </a:r>
          </a:p>
          <a:p>
            <a:pPr marL="450000" lvl="1" indent="-4500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dirty="0">
                <a:solidFill>
                  <a:prstClr val="black"/>
                </a:solidFill>
                <a:cs typeface="Arial"/>
              </a:rPr>
              <a:t>Boka in avstämningsmöten i förväg med ditt ekonomistöd om så önskas – för att ha möjlighet att reda ut osäkerheter eller frågetecken som uppkommit i din budgetuppföljning. </a:t>
            </a:r>
          </a:p>
          <a:p>
            <a:pPr marL="450000" lvl="1" indent="-4500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dirty="0"/>
              <a:t>Vid prognos är det viktigt att ha kontroll över vilka fakturor som är bokförda och vilka som endast är beställda men ännu inte är bokförda och betalda. </a:t>
            </a:r>
            <a:br>
              <a:rPr lang="sv-SE" dirty="0"/>
            </a:br>
            <a:r>
              <a:rPr lang="sv-SE" dirty="0"/>
              <a:t>För att underlätta detta, hantera/beslutattestera dina fakturor i ekonomisystemen </a:t>
            </a:r>
            <a:r>
              <a:rPr lang="sv-SE" u="sng" dirty="0"/>
              <a:t>dagen innan </a:t>
            </a:r>
            <a:r>
              <a:rPr lang="sv-SE" dirty="0"/>
              <a:t>du planerar att genomföra din prognos.</a:t>
            </a:r>
            <a:r>
              <a:rPr lang="sv-SE" dirty="0">
                <a:solidFill>
                  <a:prstClr val="black"/>
                </a:solidFill>
                <a:cs typeface="Arial"/>
              </a:rPr>
              <a:t> </a:t>
            </a:r>
          </a:p>
          <a:p>
            <a:pPr marL="450000" lvl="1" indent="-4500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dirty="0">
                <a:solidFill>
                  <a:prstClr val="black"/>
                </a:solidFill>
                <a:cs typeface="Arial"/>
              </a:rPr>
              <a:t>Uppdatera förändringar i personalkostnader och avtal, detta är oftast stora poster i prognosen. </a:t>
            </a:r>
          </a:p>
          <a:p>
            <a:pPr marL="450000" lvl="1" indent="-4500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endParaRPr lang="sv-SE" dirty="0">
              <a:solidFill>
                <a:prstClr val="black"/>
              </a:solidFill>
              <a:cs typeface="Arial"/>
            </a:endParaRPr>
          </a:p>
          <a:p>
            <a:pPr marL="450000" lvl="1" indent="-4500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endParaRPr lang="sv-SE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79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6170B-B946-49A5-A5B5-DD69CA75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7"/>
            <a:ext cx="6234545" cy="1240398"/>
          </a:xfrm>
        </p:spPr>
        <p:txBody>
          <a:bodyPr>
            <a:normAutofit/>
          </a:bodyPr>
          <a:lstStyle/>
          <a:p>
            <a:r>
              <a:rPr lang="sv-SE" sz="3200" b="0" dirty="0"/>
              <a:t>Steg 2: Analysera och värdera</a:t>
            </a:r>
            <a:br>
              <a:rPr lang="sv-SE" sz="3200" b="0" dirty="0"/>
            </a:br>
            <a:r>
              <a:rPr lang="sv-SE" sz="3200" b="0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EC6280-50BB-42AE-AC31-A6137A35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37765"/>
            <a:ext cx="8479892" cy="44799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v-SE" sz="2100" dirty="0">
                <a:solidFill>
                  <a:prstClr val="black"/>
                </a:solidFill>
                <a:latin typeface="Calibri"/>
              </a:rPr>
              <a:t>Analysera (utfall + beräknat utfall) jämfört mot budget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100" dirty="0">
                <a:solidFill>
                  <a:prstClr val="black"/>
                </a:solidFill>
                <a:latin typeface="Calibri"/>
              </a:rPr>
              <a:t>Hur ser din årsprognos ut totalt med den information du har?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100" dirty="0">
                <a:solidFill>
                  <a:prstClr val="black"/>
                </a:solidFill>
                <a:latin typeface="Calibri"/>
              </a:rPr>
              <a:t>Var realistisk och transparant i din prognos.</a:t>
            </a:r>
          </a:p>
          <a:p>
            <a:pPr marL="265113" lvl="1" indent="0">
              <a:buNone/>
            </a:pPr>
            <a:r>
              <a:rPr lang="sv-SE" sz="2100" dirty="0"/>
              <a:t>	- Hur stora är avvikelserna?</a:t>
            </a:r>
          </a:p>
          <a:p>
            <a:pPr marL="265113" lvl="1" indent="0">
              <a:buNone/>
            </a:pPr>
            <a:r>
              <a:rPr lang="sv-SE" sz="2100" dirty="0"/>
              <a:t>	- Hur stora är riskerna?</a:t>
            </a:r>
          </a:p>
          <a:p>
            <a:pPr marL="265113" lvl="1" indent="0">
              <a:buNone/>
            </a:pPr>
            <a:r>
              <a:rPr lang="sv-SE" sz="2100" dirty="0"/>
              <a:t>	- Vad beror avvikelserna på?</a:t>
            </a:r>
          </a:p>
          <a:p>
            <a:pPr marL="0" indent="0">
              <a:buNone/>
            </a:pPr>
            <a:endParaRPr lang="sv-SE" sz="38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br>
              <a:rPr lang="sv-SE" sz="3300" dirty="0">
                <a:solidFill>
                  <a:prstClr val="black"/>
                </a:solidFill>
                <a:latin typeface="Calibri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126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19F8BA-92A5-4DB7-87FA-556D75E1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738" y="302187"/>
            <a:ext cx="8154096" cy="582707"/>
          </a:xfrm>
        </p:spPr>
        <p:txBody>
          <a:bodyPr>
            <a:normAutofit/>
          </a:bodyPr>
          <a:lstStyle/>
          <a:p>
            <a:r>
              <a:rPr lang="sv-SE" sz="3200" b="0" dirty="0"/>
              <a:t>Steg 3: Beräkna och agera	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DBD41-07CF-492E-9AFB-AEA30019C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754" y="1267200"/>
            <a:ext cx="8830492" cy="611162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Prognos enligt budget.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Inga ytterligare behov – ingen åtgärd. 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Prognos inom budgetram men utökat/förändrat behov finns.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Omprioritera resurser!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Prognos visar överskott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Finns besparingskrav på kommun-, förvaltnings- eller verksamhets nivå ? Om inte, är det möjligt att arbeta in satsningar/utvecklingar i prognosen.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Prognos visar underskott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Beräkna ekonomisk effekt av besparingsåtgärder, kommunicera med överordnad chef. När ska du agera?</a:t>
            </a:r>
          </a:p>
        </p:txBody>
      </p:sp>
    </p:spTree>
    <p:extLst>
      <p:ext uri="{BB962C8B-B14F-4D97-AF65-F5344CB8AC3E}">
        <p14:creationId xmlns:p14="http://schemas.microsoft.com/office/powerpoint/2010/main" val="442460058"/>
      </p:ext>
    </p:extLst>
  </p:cSld>
  <p:clrMapOvr>
    <a:masterClrMapping/>
  </p:clrMapOvr>
</p:sld>
</file>

<file path=ppt/theme/theme1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0B6EAB44555E47A18A3B7226625FE8" ma:contentTypeVersion="5" ma:contentTypeDescription="Skapa ett nytt dokument." ma:contentTypeScope="" ma:versionID="f4c5670f67d766a34b81abd0ac008a56">
  <xsd:schema xmlns:xsd="http://www.w3.org/2001/XMLSchema" xmlns:xs="http://www.w3.org/2001/XMLSchema" xmlns:p="http://schemas.microsoft.com/office/2006/metadata/properties" xmlns:ns2="67b1feb2-4b9e-4540-88f3-46e04155f110" xmlns:ns3="a2fca9f6-1ea0-494b-9d54-595fa8077d16" targetNamespace="http://schemas.microsoft.com/office/2006/metadata/properties" ma:root="true" ma:fieldsID="d9209745134444b1d856395ad8c6c4ba" ns2:_="" ns3:_="">
    <xsd:import namespace="67b1feb2-4b9e-4540-88f3-46e04155f110"/>
    <xsd:import namespace="a2fca9f6-1ea0-494b-9d54-595fa8077d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1feb2-4b9e-4540-88f3-46e04155f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ca9f6-1ea0-494b-9d54-595fa8077d1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87E3AC-CFDA-4881-915D-40156670C2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626045-7C39-4F47-9FCF-11480B4C52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CF6AA5-5D1A-4E55-9FE8-8D65C2AD1BE2}"/>
</file>

<file path=docProps/app.xml><?xml version="1.0" encoding="utf-8"?>
<Properties xmlns="http://schemas.openxmlformats.org/officeDocument/2006/extended-properties" xmlns:vt="http://schemas.openxmlformats.org/officeDocument/2006/docPropsVTypes">
  <Template>Tibro kommun</Template>
  <TotalTime>14</TotalTime>
  <Words>1212</Words>
  <Application>Microsoft Office PowerPoint</Application>
  <PresentationFormat>Bredbild</PresentationFormat>
  <Paragraphs>107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Tibro kommun</vt:lpstr>
      <vt:lpstr>Prognosprocess</vt:lpstr>
      <vt:lpstr>Innehållsförteckning</vt:lpstr>
      <vt:lpstr>PowerPoint-presentation</vt:lpstr>
      <vt:lpstr>PowerPoint-presentation</vt:lpstr>
      <vt:lpstr>PowerPoint-presentation</vt:lpstr>
      <vt:lpstr>2. Prognoshjulets 4 steg</vt:lpstr>
      <vt:lpstr>PowerPoint-presentation</vt:lpstr>
      <vt:lpstr>Steg 2: Analysera och värdera  </vt:lpstr>
      <vt:lpstr>Steg 3: Beräkna och agera </vt:lpstr>
      <vt:lpstr>När ska man agera?</vt:lpstr>
      <vt:lpstr>Steg 4: Dokumentera</vt:lpstr>
      <vt:lpstr> 3. Hjälpmedel  </vt:lpstr>
      <vt:lpstr>PowerPoint-presentation</vt:lpstr>
      <vt:lpstr>Checklista prognos 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Prognosprocess</dc:title>
  <dc:creator>Yllka Myha</dc:creator>
  <cp:lastModifiedBy>Yllka Myha</cp:lastModifiedBy>
  <cp:revision>10</cp:revision>
  <dcterms:created xsi:type="dcterms:W3CDTF">2022-11-10T12:44:47Z</dcterms:created>
  <dcterms:modified xsi:type="dcterms:W3CDTF">2023-01-18T16:06:41Z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0x010100F30B6EAB44555E47A18A3B7226625FE8</vt:lpwstr>
  </property>
</Properties>
</file>