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40" r:id="rId3"/>
    <p:sldId id="351" r:id="rId4"/>
    <p:sldId id="815" r:id="rId5"/>
    <p:sldId id="326" r:id="rId6"/>
    <p:sldId id="348" r:id="rId7"/>
    <p:sldId id="354" r:id="rId8"/>
    <p:sldId id="810" r:id="rId9"/>
    <p:sldId id="813" r:id="rId10"/>
    <p:sldId id="258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82" autoAdjust="0"/>
  </p:normalViewPr>
  <p:slideViewPr>
    <p:cSldViewPr snapToGrid="0" showGuides="1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705E1-589E-430D-BF4C-A520B2847A88}" type="datetimeFigureOut">
              <a:rPr lang="sv-SE" smtClean="0"/>
              <a:t>2022-11-10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32FCD-6805-472F-940B-7833135ED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7753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UJ:</a:t>
            </a:r>
            <a:br>
              <a:rPr lang="sv-SE" dirty="0"/>
            </a:br>
            <a:r>
              <a:rPr lang="sv-SE" dirty="0"/>
              <a:t>Sortera om</a:t>
            </a:r>
          </a:p>
          <a:p>
            <a:r>
              <a:rPr lang="sv-SE" dirty="0"/>
              <a:t>Budgetansvarigas roll</a:t>
            </a:r>
          </a:p>
          <a:p>
            <a:r>
              <a:rPr lang="sv-SE" dirty="0"/>
              <a:t>Stöd i ekonomifrågor (namnändra.)</a:t>
            </a:r>
            <a:br>
              <a:rPr lang="sv-SE" dirty="0"/>
            </a:br>
            <a:r>
              <a:rPr lang="sv-SE" dirty="0"/>
              <a:t>Kompetenstrappan (lite osäker på var den bäst passar i ordning)</a:t>
            </a:r>
          </a:p>
          <a:p>
            <a:endParaRPr lang="sv-SE" dirty="0"/>
          </a:p>
          <a:p>
            <a:r>
              <a:rPr lang="sv-SE" dirty="0"/>
              <a:t>Stryka konteringsbegrepp?</a:t>
            </a:r>
            <a:br>
              <a:rPr lang="sv-SE" dirty="0"/>
            </a:br>
            <a:r>
              <a:rPr lang="sv-SE" dirty="0"/>
              <a:t>Hålla sig till allmänna delar syfte, roller/ansvar och </a:t>
            </a:r>
            <a:r>
              <a:rPr lang="sv-SE" dirty="0" err="1"/>
              <a:t>årshjul</a:t>
            </a:r>
            <a:r>
              <a:rPr lang="sv-SE" dirty="0"/>
              <a:t>?</a:t>
            </a:r>
            <a:br>
              <a:rPr lang="sv-SE" dirty="0"/>
            </a:br>
            <a:r>
              <a:rPr lang="sv-SE" dirty="0"/>
              <a:t>Lämna redovisning till annat delmoment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266EE-CF78-4B7C-BC54-ACC11E57BEA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7626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Fylla på i denna, kan variera infallsvinklar….</a:t>
            </a:r>
          </a:p>
          <a:p>
            <a:r>
              <a:rPr lang="sv-SE" dirty="0"/>
              <a:t>Ha trappan efter</a:t>
            </a:r>
          </a:p>
          <a:p>
            <a:endParaRPr lang="sv-SE" dirty="0"/>
          </a:p>
          <a:p>
            <a:r>
              <a:rPr lang="sv-SE" dirty="0"/>
              <a:t>Ansvar för att ekonomistyra! Hushålla – effektiv, inom ram</a:t>
            </a:r>
            <a:br>
              <a:rPr lang="sv-SE" dirty="0"/>
            </a:br>
            <a:r>
              <a:rPr lang="sv-SE" dirty="0"/>
              <a:t>Primärt lösa obalanser men också eskalera/ta hjälp vid behov</a:t>
            </a:r>
          </a:p>
          <a:p>
            <a:endParaRPr lang="sv-SE" dirty="0"/>
          </a:p>
          <a:p>
            <a:r>
              <a:rPr lang="sv-SE" dirty="0"/>
              <a:t>Ha koll, kunna/förstå sin budget </a:t>
            </a:r>
            <a:br>
              <a:rPr lang="sv-SE" dirty="0"/>
            </a:br>
            <a:r>
              <a:rPr lang="sv-SE" dirty="0"/>
              <a:t>Förståelse omvandla/relatera mellan behov – resurser – pengar</a:t>
            </a:r>
          </a:p>
          <a:p>
            <a:endParaRPr lang="sv-SE" dirty="0"/>
          </a:p>
          <a:p>
            <a:r>
              <a:rPr lang="sv-SE" dirty="0" err="1"/>
              <a:t>Transparans</a:t>
            </a:r>
            <a:r>
              <a:rPr lang="sv-SE" dirty="0"/>
              <a:t>/öppenhet/ärlighet</a:t>
            </a:r>
          </a:p>
          <a:p>
            <a:r>
              <a:rPr lang="sv-SE" dirty="0"/>
              <a:t>Redovisa korrekt (stöd)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266EE-CF78-4B7C-BC54-ACC11E57BEA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9627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Lägga någonstans efter budgetansvarigas roll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266EE-CF78-4B7C-BC54-ACC11E57BEA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9598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Flytta denna så att den ligger före bild 4, inleda med denna och sedan fördjupa med grafiken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266EE-CF78-4B7C-BC54-ACC11E57BEA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2849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Blå ”romb” text – Identifiera budgetavvikelser och vidta åtgärder. </a:t>
            </a:r>
            <a:r>
              <a:rPr lang="sv-SE" baseline="0" dirty="0">
                <a:solidFill>
                  <a:srgbClr val="FF0000"/>
                </a:solidFill>
              </a:rPr>
              <a:t>Alternativt eskalera</a:t>
            </a:r>
            <a:r>
              <a:rPr lang="sv-SE" dirty="0">
                <a:solidFill>
                  <a:srgbClr val="FF0000"/>
                </a:solidFill>
              </a:rPr>
              <a:t>.</a:t>
            </a:r>
            <a:br>
              <a:rPr lang="sv-SE" dirty="0">
                <a:solidFill>
                  <a:srgbClr val="FF0000"/>
                </a:solidFill>
              </a:rPr>
            </a:br>
            <a:br>
              <a:rPr lang="sv-SE" dirty="0">
                <a:solidFill>
                  <a:srgbClr val="FF0000"/>
                </a:solidFill>
              </a:rPr>
            </a:br>
            <a:r>
              <a:rPr lang="sv-SE" dirty="0">
                <a:solidFill>
                  <a:srgbClr val="FF0000"/>
                </a:solidFill>
              </a:rPr>
              <a:t>Kanske även använda vidta i gröna romben. Något om </a:t>
            </a:r>
            <a:r>
              <a:rPr lang="sv-SE" dirty="0" err="1">
                <a:solidFill>
                  <a:srgbClr val="FF0000"/>
                </a:solidFill>
              </a:rPr>
              <a:t>resusrsfördelning</a:t>
            </a:r>
            <a:r>
              <a:rPr lang="sv-SE" dirty="0">
                <a:solidFill>
                  <a:srgbClr val="FF0000"/>
                </a:solidFill>
              </a:rPr>
              <a:t> bör vara med</a:t>
            </a:r>
          </a:p>
          <a:p>
            <a:endParaRPr lang="sv-SE" dirty="0">
              <a:solidFill>
                <a:srgbClr val="FF0000"/>
              </a:solidFill>
            </a:endParaRPr>
          </a:p>
          <a:p>
            <a:r>
              <a:rPr lang="sv-SE" dirty="0">
                <a:solidFill>
                  <a:srgbClr val="FF0000"/>
                </a:solidFill>
              </a:rPr>
              <a:t>Gula rektangeln, lite vilket perspektiv man ska ha, budgetansvarig eller ”kommunen”. Funkar</a:t>
            </a:r>
          </a:p>
          <a:p>
            <a:endParaRPr lang="sv-SE" dirty="0">
              <a:solidFill>
                <a:srgbClr val="FF0000"/>
              </a:solidFill>
            </a:endParaRPr>
          </a:p>
          <a:p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266EE-CF78-4B7C-BC54-ACC11E57BEA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1099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Bra innehåll! Fila på framställningen?</a:t>
            </a:r>
          </a:p>
          <a:p>
            <a:endParaRPr lang="sv-SE" dirty="0"/>
          </a:p>
          <a:p>
            <a:r>
              <a:rPr lang="sv-SE" dirty="0"/>
              <a:t>Här är ett förslag att ha samma innehåll men använda flera bilder</a:t>
            </a:r>
            <a:br>
              <a:rPr lang="sv-SE" dirty="0"/>
            </a:br>
            <a:r>
              <a:rPr lang="sv-SE" dirty="0"/>
              <a:t>Visa det gröna först och bara ha punkterna kopplade till dem skrivna i punktlista, bara ha bild på tidsaxeln.</a:t>
            </a:r>
          </a:p>
          <a:p>
            <a:r>
              <a:rPr lang="sv-SE" dirty="0"/>
              <a:t>Ny bild med det blåa….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266EE-CF78-4B7C-BC54-ACC11E57BEA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182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Kanske mer allmänt?</a:t>
            </a:r>
            <a:br>
              <a:rPr lang="sv-SE" dirty="0"/>
            </a:br>
            <a:r>
              <a:rPr lang="sv-SE" dirty="0"/>
              <a:t>Eller ha en bild först med allmänt och sedan en om </a:t>
            </a:r>
            <a:r>
              <a:rPr lang="sv-SE" dirty="0" err="1"/>
              <a:t>förvaltningsekonomen</a:t>
            </a:r>
            <a:br>
              <a:rPr lang="sv-SE" dirty="0"/>
            </a:br>
            <a:r>
              <a:rPr lang="sv-SE" dirty="0"/>
              <a:t>Eller en bild som ”sorterar” uppgifter/ansvar med kringliggande funktioner. </a:t>
            </a:r>
            <a:r>
              <a:rPr lang="sv-SE" dirty="0" err="1"/>
              <a:t>Adm.stöd</a:t>
            </a:r>
            <a:r>
              <a:rPr lang="sv-SE" dirty="0"/>
              <a:t> (inom förv.) + kval. Stöd (Ekonom) + ev. överordnad chef.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266EE-CF78-4B7C-BC54-ACC11E57BEA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1704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Tycker inte vi ska en ”inte-bild”, utan snarare det förslag som finnsunder föregående bild, man sorterar på kringliggande funktioner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266EE-CF78-4B7C-BC54-ACC11E57BEA9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1238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(färg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A64460-07E1-4463-B339-C0707FC9EA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12362" y="2677212"/>
            <a:ext cx="4421171" cy="1279103"/>
          </a:xfrm>
        </p:spPr>
        <p:txBody>
          <a:bodyPr anchor="b">
            <a:no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skriva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04A2C04-0E39-47C8-8642-2BDB26372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12362" y="4251797"/>
            <a:ext cx="4421171" cy="9271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för att skriva underrubrik</a:t>
            </a: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71A79C78-D503-474B-A8D0-72B8F662E11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Klicka för att lägga till bild</a:t>
            </a:r>
          </a:p>
        </p:txBody>
      </p:sp>
      <p:pic>
        <p:nvPicPr>
          <p:cNvPr id="12" name="Designelement">
            <a:extLst>
              <a:ext uri="{FF2B5EF4-FFF2-40B4-BE49-F238E27FC236}">
                <a16:creationId xmlns:a16="http://schemas.microsoft.com/office/drawing/2014/main" id="{B782C5B7-BC64-4E7D-B6F9-2EC745FCF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0682"/>
          <a:stretch/>
        </p:blipFill>
        <p:spPr>
          <a:xfrm>
            <a:off x="-1" y="6103719"/>
            <a:ext cx="5868413" cy="584332"/>
          </a:xfrm>
          <a:prstGeom prst="rect">
            <a:avLst/>
          </a:prstGeom>
        </p:spPr>
      </p:pic>
      <p:sp>
        <p:nvSpPr>
          <p:cNvPr id="23" name="Frihandsfigur: Form 22">
            <a:extLst>
              <a:ext uri="{FF2B5EF4-FFF2-40B4-BE49-F238E27FC236}">
                <a16:creationId xmlns:a16="http://schemas.microsoft.com/office/drawing/2014/main" id="{C17A56A4-A5B9-400A-98DB-70F18D469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37637" y="1376361"/>
            <a:ext cx="3590311" cy="1051016"/>
          </a:xfrm>
          <a:custGeom>
            <a:avLst/>
            <a:gdLst>
              <a:gd name="connsiteX0" fmla="*/ 1263943 w 3590311"/>
              <a:gd name="connsiteY0" fmla="*/ 743045 h 1051016"/>
              <a:gd name="connsiteX1" fmla="*/ 1263943 w 3590311"/>
              <a:gd name="connsiteY1" fmla="*/ 876164 h 1051016"/>
              <a:gd name="connsiteX2" fmla="*/ 1384925 w 3590311"/>
              <a:gd name="connsiteY2" fmla="*/ 876164 h 1051016"/>
              <a:gd name="connsiteX3" fmla="*/ 1443793 w 3590311"/>
              <a:gd name="connsiteY3" fmla="*/ 855719 h 1051016"/>
              <a:gd name="connsiteX4" fmla="*/ 1462096 w 3590311"/>
              <a:gd name="connsiteY4" fmla="*/ 811065 h 1051016"/>
              <a:gd name="connsiteX5" fmla="*/ 1379797 w 3590311"/>
              <a:gd name="connsiteY5" fmla="*/ 743045 h 1051016"/>
              <a:gd name="connsiteX6" fmla="*/ 2815997 w 3590311"/>
              <a:gd name="connsiteY6" fmla="*/ 502381 h 1051016"/>
              <a:gd name="connsiteX7" fmla="*/ 2656528 w 3590311"/>
              <a:gd name="connsiteY7" fmla="*/ 693394 h 1051016"/>
              <a:gd name="connsiteX8" fmla="*/ 2815673 w 3590311"/>
              <a:gd name="connsiteY8" fmla="*/ 880707 h 1051016"/>
              <a:gd name="connsiteX9" fmla="*/ 2971767 w 3590311"/>
              <a:gd name="connsiteY9" fmla="*/ 686774 h 1051016"/>
              <a:gd name="connsiteX10" fmla="*/ 2958786 w 3590311"/>
              <a:gd name="connsiteY10" fmla="*/ 598374 h 1051016"/>
              <a:gd name="connsiteX11" fmla="*/ 2815997 w 3590311"/>
              <a:gd name="connsiteY11" fmla="*/ 502381 h 1051016"/>
              <a:gd name="connsiteX12" fmla="*/ 1264982 w 3590311"/>
              <a:gd name="connsiteY12" fmla="*/ 482650 h 1051016"/>
              <a:gd name="connsiteX13" fmla="*/ 1264982 w 3590311"/>
              <a:gd name="connsiteY13" fmla="*/ 599477 h 1051016"/>
              <a:gd name="connsiteX14" fmla="*/ 1368828 w 3590311"/>
              <a:gd name="connsiteY14" fmla="*/ 599477 h 1051016"/>
              <a:gd name="connsiteX15" fmla="*/ 1443014 w 3590311"/>
              <a:gd name="connsiteY15" fmla="*/ 542167 h 1051016"/>
              <a:gd name="connsiteX16" fmla="*/ 1373956 w 3590311"/>
              <a:gd name="connsiteY16" fmla="*/ 482910 h 1051016"/>
              <a:gd name="connsiteX17" fmla="*/ 1989183 w 3590311"/>
              <a:gd name="connsiteY17" fmla="*/ 481872 h 1051016"/>
              <a:gd name="connsiteX18" fmla="*/ 1989183 w 3590311"/>
              <a:gd name="connsiteY18" fmla="*/ 641861 h 1051016"/>
              <a:gd name="connsiteX19" fmla="*/ 2062395 w 3590311"/>
              <a:gd name="connsiteY19" fmla="*/ 641861 h 1051016"/>
              <a:gd name="connsiteX20" fmla="*/ 2172083 w 3590311"/>
              <a:gd name="connsiteY20" fmla="*/ 562353 h 1051016"/>
              <a:gd name="connsiteX21" fmla="*/ 2061422 w 3590311"/>
              <a:gd name="connsiteY21" fmla="*/ 481872 h 1051016"/>
              <a:gd name="connsiteX22" fmla="*/ 1740406 w 3590311"/>
              <a:gd name="connsiteY22" fmla="*/ 338369 h 1051016"/>
              <a:gd name="connsiteX23" fmla="*/ 2097963 w 3590311"/>
              <a:gd name="connsiteY23" fmla="*/ 338369 h 1051016"/>
              <a:gd name="connsiteX24" fmla="*/ 2274697 w 3590311"/>
              <a:gd name="connsiteY24" fmla="*/ 359722 h 1051016"/>
              <a:gd name="connsiteX25" fmla="*/ 2398599 w 3590311"/>
              <a:gd name="connsiteY25" fmla="*/ 557550 h 1051016"/>
              <a:gd name="connsiteX26" fmla="*/ 2343755 w 3590311"/>
              <a:gd name="connsiteY26" fmla="*/ 695212 h 1051016"/>
              <a:gd name="connsiteX27" fmla="*/ 2251331 w 3590311"/>
              <a:gd name="connsiteY27" fmla="*/ 747589 h 1051016"/>
              <a:gd name="connsiteX28" fmla="*/ 2426053 w 3590311"/>
              <a:gd name="connsiteY28" fmla="*/ 1023886 h 1051016"/>
              <a:gd name="connsiteX29" fmla="*/ 2152936 w 3590311"/>
              <a:gd name="connsiteY29" fmla="*/ 1023886 h 1051016"/>
              <a:gd name="connsiteX30" fmla="*/ 2013782 w 3590311"/>
              <a:gd name="connsiteY30" fmla="*/ 782443 h 1051016"/>
              <a:gd name="connsiteX31" fmla="*/ 1989183 w 3590311"/>
              <a:gd name="connsiteY31" fmla="*/ 782443 h 1051016"/>
              <a:gd name="connsiteX32" fmla="*/ 1989183 w 3590311"/>
              <a:gd name="connsiteY32" fmla="*/ 1023886 h 1051016"/>
              <a:gd name="connsiteX33" fmla="*/ 1740406 w 3590311"/>
              <a:gd name="connsiteY33" fmla="*/ 1023886 h 1051016"/>
              <a:gd name="connsiteX34" fmla="*/ 1017308 w 3590311"/>
              <a:gd name="connsiteY34" fmla="*/ 337849 h 1051016"/>
              <a:gd name="connsiteX35" fmla="*/ 1441846 w 3590311"/>
              <a:gd name="connsiteY35" fmla="*/ 337849 h 1051016"/>
              <a:gd name="connsiteX36" fmla="*/ 1623577 w 3590311"/>
              <a:gd name="connsiteY36" fmla="*/ 393212 h 1051016"/>
              <a:gd name="connsiteX37" fmla="*/ 1672320 w 3590311"/>
              <a:gd name="connsiteY37" fmla="*/ 511792 h 1051016"/>
              <a:gd name="connsiteX38" fmla="*/ 1621565 w 3590311"/>
              <a:gd name="connsiteY38" fmla="*/ 632254 h 1051016"/>
              <a:gd name="connsiteX39" fmla="*/ 1560620 w 3590311"/>
              <a:gd name="connsiteY39" fmla="*/ 669184 h 1051016"/>
              <a:gd name="connsiteX40" fmla="*/ 1644996 w 3590311"/>
              <a:gd name="connsiteY40" fmla="*/ 710983 h 1051016"/>
              <a:gd name="connsiteX41" fmla="*/ 1692700 w 3590311"/>
              <a:gd name="connsiteY41" fmla="*/ 827810 h 1051016"/>
              <a:gd name="connsiteX42" fmla="*/ 1639933 w 3590311"/>
              <a:gd name="connsiteY42" fmla="*/ 967744 h 1051016"/>
              <a:gd name="connsiteX43" fmla="*/ 1456060 w 3590311"/>
              <a:gd name="connsiteY43" fmla="*/ 1024145 h 1051016"/>
              <a:gd name="connsiteX44" fmla="*/ 1017308 w 3590311"/>
              <a:gd name="connsiteY44" fmla="*/ 1024145 h 1051016"/>
              <a:gd name="connsiteX45" fmla="*/ 700511 w 3590311"/>
              <a:gd name="connsiteY45" fmla="*/ 335383 h 1051016"/>
              <a:gd name="connsiteX46" fmla="*/ 947146 w 3590311"/>
              <a:gd name="connsiteY46" fmla="*/ 335383 h 1051016"/>
              <a:gd name="connsiteX47" fmla="*/ 947146 w 3590311"/>
              <a:gd name="connsiteY47" fmla="*/ 1023367 h 1051016"/>
              <a:gd name="connsiteX48" fmla="*/ 700511 w 3590311"/>
              <a:gd name="connsiteY48" fmla="*/ 1023367 h 1051016"/>
              <a:gd name="connsiteX49" fmla="*/ 0 w 3590311"/>
              <a:gd name="connsiteY49" fmla="*/ 334669 h 1051016"/>
              <a:gd name="connsiteX50" fmla="*/ 639176 w 3590311"/>
              <a:gd name="connsiteY50" fmla="*/ 334669 h 1051016"/>
              <a:gd name="connsiteX51" fmla="*/ 639176 w 3590311"/>
              <a:gd name="connsiteY51" fmla="*/ 527175 h 1051016"/>
              <a:gd name="connsiteX52" fmla="*/ 442257 w 3590311"/>
              <a:gd name="connsiteY52" fmla="*/ 527175 h 1051016"/>
              <a:gd name="connsiteX53" fmla="*/ 442257 w 3590311"/>
              <a:gd name="connsiteY53" fmla="*/ 1024405 h 1051016"/>
              <a:gd name="connsiteX54" fmla="*/ 196919 w 3590311"/>
              <a:gd name="connsiteY54" fmla="*/ 1024405 h 1051016"/>
              <a:gd name="connsiteX55" fmla="*/ 196919 w 3590311"/>
              <a:gd name="connsiteY55" fmla="*/ 527175 h 1051016"/>
              <a:gd name="connsiteX56" fmla="*/ 0 w 3590311"/>
              <a:gd name="connsiteY56" fmla="*/ 527175 h 1051016"/>
              <a:gd name="connsiteX57" fmla="*/ 2815932 w 3590311"/>
              <a:gd name="connsiteY57" fmla="*/ 333241 h 1051016"/>
              <a:gd name="connsiteX58" fmla="*/ 3201268 w 3590311"/>
              <a:gd name="connsiteY58" fmla="*/ 686904 h 1051016"/>
              <a:gd name="connsiteX59" fmla="*/ 2811843 w 3590311"/>
              <a:gd name="connsiteY59" fmla="*/ 1051016 h 1051016"/>
              <a:gd name="connsiteX60" fmla="*/ 2428260 w 3590311"/>
              <a:gd name="connsiteY60" fmla="*/ 694497 h 1051016"/>
              <a:gd name="connsiteX61" fmla="*/ 2815932 w 3590311"/>
              <a:gd name="connsiteY61" fmla="*/ 333241 h 1051016"/>
              <a:gd name="connsiteX62" fmla="*/ 2486421 w 3590311"/>
              <a:gd name="connsiteY62" fmla="*/ 0 h 1051016"/>
              <a:gd name="connsiteX63" fmla="*/ 3590311 w 3590311"/>
              <a:gd name="connsiteY63" fmla="*/ 0 h 1051016"/>
              <a:gd name="connsiteX64" fmla="*/ 3590311 w 3590311"/>
              <a:gd name="connsiteY64" fmla="*/ 1024187 h 1051016"/>
              <a:gd name="connsiteX65" fmla="*/ 3314338 w 3590311"/>
              <a:gd name="connsiteY65" fmla="*/ 1024187 h 1051016"/>
              <a:gd name="connsiteX66" fmla="*/ 3314338 w 3590311"/>
              <a:gd name="connsiteY66" fmla="*/ 220804 h 1051016"/>
              <a:gd name="connsiteX67" fmla="*/ 2486421 w 3590311"/>
              <a:gd name="connsiteY67" fmla="*/ 220804 h 105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590311" h="1051016">
                <a:moveTo>
                  <a:pt x="1263943" y="743045"/>
                </a:moveTo>
                <a:lnTo>
                  <a:pt x="1263943" y="876164"/>
                </a:lnTo>
                <a:lnTo>
                  <a:pt x="1384925" y="876164"/>
                </a:lnTo>
                <a:cubicBezTo>
                  <a:pt x="1405175" y="875190"/>
                  <a:pt x="1426528" y="874217"/>
                  <a:pt x="1443793" y="855719"/>
                </a:cubicBezTo>
                <a:cubicBezTo>
                  <a:pt x="1455638" y="843893"/>
                  <a:pt x="1462233" y="827802"/>
                  <a:pt x="1462096" y="811065"/>
                </a:cubicBezTo>
                <a:cubicBezTo>
                  <a:pt x="1462096" y="746940"/>
                  <a:pt x="1401151" y="744019"/>
                  <a:pt x="1379797" y="743045"/>
                </a:cubicBezTo>
                <a:close/>
                <a:moveTo>
                  <a:pt x="2815997" y="502381"/>
                </a:moveTo>
                <a:cubicBezTo>
                  <a:pt x="2715071" y="502576"/>
                  <a:pt x="2656528" y="554824"/>
                  <a:pt x="2656528" y="693394"/>
                </a:cubicBezTo>
                <a:cubicBezTo>
                  <a:pt x="2656528" y="810221"/>
                  <a:pt x="2707542" y="880707"/>
                  <a:pt x="2815673" y="880707"/>
                </a:cubicBezTo>
                <a:cubicBezTo>
                  <a:pt x="2907447" y="880707"/>
                  <a:pt x="2971767" y="813207"/>
                  <a:pt x="2971767" y="686774"/>
                </a:cubicBezTo>
                <a:cubicBezTo>
                  <a:pt x="2972849" y="656763"/>
                  <a:pt x="2968450" y="626807"/>
                  <a:pt x="2958786" y="598374"/>
                </a:cubicBezTo>
                <a:cubicBezTo>
                  <a:pt x="2924063" y="505237"/>
                  <a:pt x="2836312" y="502381"/>
                  <a:pt x="2815997" y="502381"/>
                </a:cubicBezTo>
                <a:close/>
                <a:moveTo>
                  <a:pt x="1264982" y="482650"/>
                </a:moveTo>
                <a:lnTo>
                  <a:pt x="1264982" y="599477"/>
                </a:lnTo>
                <a:lnTo>
                  <a:pt x="1368828" y="599477"/>
                </a:lnTo>
                <a:cubicBezTo>
                  <a:pt x="1390182" y="599477"/>
                  <a:pt x="1443014" y="599477"/>
                  <a:pt x="1443014" y="542167"/>
                </a:cubicBezTo>
                <a:cubicBezTo>
                  <a:pt x="1443014" y="484857"/>
                  <a:pt x="1394271" y="483753"/>
                  <a:pt x="1373956" y="482910"/>
                </a:cubicBezTo>
                <a:close/>
                <a:moveTo>
                  <a:pt x="1989183" y="481872"/>
                </a:moveTo>
                <a:lnTo>
                  <a:pt x="1989183" y="641861"/>
                </a:lnTo>
                <a:lnTo>
                  <a:pt x="2062395" y="641861"/>
                </a:lnTo>
                <a:cubicBezTo>
                  <a:pt x="2099975" y="641861"/>
                  <a:pt x="2172083" y="639913"/>
                  <a:pt x="2172083" y="562353"/>
                </a:cubicBezTo>
                <a:cubicBezTo>
                  <a:pt x="2172083" y="483819"/>
                  <a:pt x="2101013" y="481872"/>
                  <a:pt x="2061422" y="481872"/>
                </a:cubicBezTo>
                <a:close/>
                <a:moveTo>
                  <a:pt x="1740406" y="338369"/>
                </a:moveTo>
                <a:lnTo>
                  <a:pt x="2097963" y="338369"/>
                </a:lnTo>
                <a:cubicBezTo>
                  <a:pt x="2165982" y="338369"/>
                  <a:pt x="2231016" y="342263"/>
                  <a:pt x="2274697" y="359722"/>
                </a:cubicBezTo>
                <a:cubicBezTo>
                  <a:pt x="2370171" y="398665"/>
                  <a:pt x="2398599" y="491608"/>
                  <a:pt x="2398599" y="557550"/>
                </a:cubicBezTo>
                <a:cubicBezTo>
                  <a:pt x="2398599" y="583512"/>
                  <a:pt x="2395548" y="644781"/>
                  <a:pt x="2343755" y="695212"/>
                </a:cubicBezTo>
                <a:cubicBezTo>
                  <a:pt x="2315327" y="724289"/>
                  <a:pt x="2284822" y="734998"/>
                  <a:pt x="2251331" y="747589"/>
                </a:cubicBezTo>
                <a:lnTo>
                  <a:pt x="2426053" y="1023886"/>
                </a:lnTo>
                <a:lnTo>
                  <a:pt x="2152936" y="1023886"/>
                </a:lnTo>
                <a:lnTo>
                  <a:pt x="2013782" y="782443"/>
                </a:lnTo>
                <a:lnTo>
                  <a:pt x="1989183" y="782443"/>
                </a:lnTo>
                <a:lnTo>
                  <a:pt x="1989183" y="1023886"/>
                </a:lnTo>
                <a:lnTo>
                  <a:pt x="1740406" y="1023886"/>
                </a:lnTo>
                <a:close/>
                <a:moveTo>
                  <a:pt x="1017308" y="337849"/>
                </a:moveTo>
                <a:lnTo>
                  <a:pt x="1441846" y="337849"/>
                </a:lnTo>
                <a:cubicBezTo>
                  <a:pt x="1486565" y="339796"/>
                  <a:pt x="1569772" y="342652"/>
                  <a:pt x="1623577" y="393212"/>
                </a:cubicBezTo>
                <a:cubicBezTo>
                  <a:pt x="1656029" y="422354"/>
                  <a:pt x="1672320" y="468047"/>
                  <a:pt x="1672320" y="511792"/>
                </a:cubicBezTo>
                <a:cubicBezTo>
                  <a:pt x="1672391" y="557158"/>
                  <a:pt x="1654080" y="600617"/>
                  <a:pt x="1621565" y="632254"/>
                </a:cubicBezTo>
                <a:cubicBezTo>
                  <a:pt x="1602094" y="650752"/>
                  <a:pt x="1583986" y="658216"/>
                  <a:pt x="1560620" y="669184"/>
                </a:cubicBezTo>
                <a:cubicBezTo>
                  <a:pt x="1590087" y="676973"/>
                  <a:pt x="1616503" y="683788"/>
                  <a:pt x="1644996" y="710983"/>
                </a:cubicBezTo>
                <a:cubicBezTo>
                  <a:pt x="1685626" y="748887"/>
                  <a:pt x="1692700" y="793541"/>
                  <a:pt x="1692700" y="827810"/>
                </a:cubicBezTo>
                <a:cubicBezTo>
                  <a:pt x="1692700" y="879344"/>
                  <a:pt x="1676474" y="932760"/>
                  <a:pt x="1639933" y="967744"/>
                </a:cubicBezTo>
                <a:cubicBezTo>
                  <a:pt x="1586063" y="1020251"/>
                  <a:pt x="1511942" y="1022198"/>
                  <a:pt x="1456060" y="1024145"/>
                </a:cubicBezTo>
                <a:lnTo>
                  <a:pt x="1017308" y="1024145"/>
                </a:lnTo>
                <a:close/>
                <a:moveTo>
                  <a:pt x="700511" y="335383"/>
                </a:moveTo>
                <a:lnTo>
                  <a:pt x="947146" y="335383"/>
                </a:lnTo>
                <a:lnTo>
                  <a:pt x="947146" y="1023367"/>
                </a:lnTo>
                <a:lnTo>
                  <a:pt x="700511" y="1023367"/>
                </a:lnTo>
                <a:close/>
                <a:moveTo>
                  <a:pt x="0" y="334669"/>
                </a:moveTo>
                <a:lnTo>
                  <a:pt x="639176" y="334669"/>
                </a:lnTo>
                <a:lnTo>
                  <a:pt x="639176" y="527175"/>
                </a:lnTo>
                <a:lnTo>
                  <a:pt x="442257" y="527175"/>
                </a:lnTo>
                <a:lnTo>
                  <a:pt x="442257" y="1024405"/>
                </a:lnTo>
                <a:lnTo>
                  <a:pt x="196919" y="1024405"/>
                </a:lnTo>
                <a:lnTo>
                  <a:pt x="196919" y="527175"/>
                </a:lnTo>
                <a:lnTo>
                  <a:pt x="0" y="527175"/>
                </a:lnTo>
                <a:close/>
                <a:moveTo>
                  <a:pt x="2815932" y="333241"/>
                </a:moveTo>
                <a:cubicBezTo>
                  <a:pt x="3100277" y="333306"/>
                  <a:pt x="3201268" y="527239"/>
                  <a:pt x="3201268" y="686904"/>
                </a:cubicBezTo>
                <a:cubicBezTo>
                  <a:pt x="3201268" y="857082"/>
                  <a:pt x="3094176" y="1051016"/>
                  <a:pt x="2811843" y="1051016"/>
                </a:cubicBezTo>
                <a:cubicBezTo>
                  <a:pt x="2517049" y="1051016"/>
                  <a:pt x="2428260" y="847541"/>
                  <a:pt x="2428260" y="694497"/>
                </a:cubicBezTo>
                <a:cubicBezTo>
                  <a:pt x="2428260" y="502511"/>
                  <a:pt x="2555796" y="333241"/>
                  <a:pt x="2815932" y="333241"/>
                </a:cubicBezTo>
                <a:close/>
                <a:moveTo>
                  <a:pt x="2486421" y="0"/>
                </a:moveTo>
                <a:lnTo>
                  <a:pt x="3590311" y="0"/>
                </a:lnTo>
                <a:lnTo>
                  <a:pt x="3590311" y="1024187"/>
                </a:lnTo>
                <a:lnTo>
                  <a:pt x="3314338" y="1024187"/>
                </a:lnTo>
                <a:lnTo>
                  <a:pt x="3314338" y="220804"/>
                </a:lnTo>
                <a:lnTo>
                  <a:pt x="2486421" y="220804"/>
                </a:lnTo>
                <a:close/>
              </a:path>
            </a:pathLst>
          </a:custGeom>
          <a:solidFill>
            <a:schemeClr val="bg1"/>
          </a:solidFill>
          <a:ln w="6476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64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/Film (länkade bilder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ogotyp">
            <a:extLst>
              <a:ext uri="{FF2B5EF4-FFF2-40B4-BE49-F238E27FC236}">
                <a16:creationId xmlns:a16="http://schemas.microsoft.com/office/drawing/2014/main" id="{B372500E-C18C-46B7-B797-A2691975E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1361426" y="260343"/>
            <a:ext cx="589042" cy="556743"/>
          </a:xfrm>
          <a:custGeom>
            <a:avLst/>
            <a:gdLst>
              <a:gd name="connsiteX0" fmla="*/ 0 w 589042"/>
              <a:gd name="connsiteY0" fmla="*/ 181480 h 556743"/>
              <a:gd name="connsiteX1" fmla="*/ 349805 w 589042"/>
              <a:gd name="connsiteY1" fmla="*/ 181480 h 556743"/>
              <a:gd name="connsiteX2" fmla="*/ 349805 w 589042"/>
              <a:gd name="connsiteY2" fmla="*/ 285530 h 556743"/>
              <a:gd name="connsiteX3" fmla="*/ 241777 w 589042"/>
              <a:gd name="connsiteY3" fmla="*/ 285530 h 556743"/>
              <a:gd name="connsiteX4" fmla="*/ 241777 w 589042"/>
              <a:gd name="connsiteY4" fmla="*/ 556743 h 556743"/>
              <a:gd name="connsiteX5" fmla="*/ 108028 w 589042"/>
              <a:gd name="connsiteY5" fmla="*/ 556743 h 556743"/>
              <a:gd name="connsiteX6" fmla="*/ 108028 w 589042"/>
              <a:gd name="connsiteY6" fmla="*/ 285530 h 556743"/>
              <a:gd name="connsiteX7" fmla="*/ 0 w 589042"/>
              <a:gd name="connsiteY7" fmla="*/ 285530 h 556743"/>
              <a:gd name="connsiteX8" fmla="*/ 1 w 589042"/>
              <a:gd name="connsiteY8" fmla="*/ 0 h 556743"/>
              <a:gd name="connsiteX9" fmla="*/ 589042 w 589042"/>
              <a:gd name="connsiteY9" fmla="*/ 0 h 556743"/>
              <a:gd name="connsiteX10" fmla="*/ 589042 w 589042"/>
              <a:gd name="connsiteY10" fmla="*/ 556743 h 556743"/>
              <a:gd name="connsiteX11" fmla="*/ 440530 w 589042"/>
              <a:gd name="connsiteY11" fmla="*/ 556743 h 556743"/>
              <a:gd name="connsiteX12" fmla="*/ 440530 w 589042"/>
              <a:gd name="connsiteY12" fmla="*/ 117478 h 556743"/>
              <a:gd name="connsiteX13" fmla="*/ 1 w 589042"/>
              <a:gd name="connsiteY13" fmla="*/ 117478 h 5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042" h="556743">
                <a:moveTo>
                  <a:pt x="0" y="181480"/>
                </a:moveTo>
                <a:lnTo>
                  <a:pt x="349805" y="181480"/>
                </a:lnTo>
                <a:lnTo>
                  <a:pt x="349805" y="285530"/>
                </a:lnTo>
                <a:lnTo>
                  <a:pt x="241777" y="285530"/>
                </a:lnTo>
                <a:lnTo>
                  <a:pt x="241777" y="556743"/>
                </a:lnTo>
                <a:lnTo>
                  <a:pt x="108028" y="556743"/>
                </a:lnTo>
                <a:lnTo>
                  <a:pt x="108028" y="285530"/>
                </a:lnTo>
                <a:lnTo>
                  <a:pt x="0" y="285530"/>
                </a:lnTo>
                <a:close/>
                <a:moveTo>
                  <a:pt x="1" y="0"/>
                </a:moveTo>
                <a:lnTo>
                  <a:pt x="589042" y="0"/>
                </a:lnTo>
                <a:lnTo>
                  <a:pt x="589042" y="556743"/>
                </a:lnTo>
                <a:lnTo>
                  <a:pt x="440530" y="556743"/>
                </a:lnTo>
                <a:lnTo>
                  <a:pt x="440530" y="117478"/>
                </a:lnTo>
                <a:lnTo>
                  <a:pt x="1" y="117478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8098DC8-9E8F-4399-A2B4-5A556707C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3EB486B5-B0BA-456C-26E9-C5ACDD5997D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/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Klicka för att infoga bild. Länka sedan bilden till ett </a:t>
            </a:r>
            <a:r>
              <a:rPr lang="sv-SE" dirty="0" err="1"/>
              <a:t>mediaklipp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44688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79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(färg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98E226-4457-4B40-A064-98A7BE685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för att lägga till rubrik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651AAEE3-BFF0-466A-AA22-80F8B05F03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pPr/>
              <a:t>2022-11-10</a:t>
            </a:fld>
            <a:endParaRPr lang="sv-SE" dirty="0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37B6174C-9401-4601-8B6C-73E7CC22D97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AFBC9A4-51BE-4295-B867-EA8188695AC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7" name="Bild 16">
            <a:extLst>
              <a:ext uri="{FF2B5EF4-FFF2-40B4-BE49-F238E27FC236}">
                <a16:creationId xmlns:a16="http://schemas.microsoft.com/office/drawing/2014/main" id="{7FECC846-C87F-434C-87BB-80456FA59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2"/>
          <a:stretch/>
        </p:blipFill>
        <p:spPr>
          <a:xfrm>
            <a:off x="-1" y="6021831"/>
            <a:ext cx="11856061" cy="584332"/>
          </a:xfrm>
          <a:prstGeom prst="rect">
            <a:avLst/>
          </a:prstGeom>
        </p:spPr>
      </p:pic>
      <p:sp>
        <p:nvSpPr>
          <p:cNvPr id="22" name="Logotyp">
            <a:extLst>
              <a:ext uri="{FF2B5EF4-FFF2-40B4-BE49-F238E27FC236}">
                <a16:creationId xmlns:a16="http://schemas.microsoft.com/office/drawing/2014/main" id="{B372500E-C18C-46B7-B797-A2691975E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1361426" y="260343"/>
            <a:ext cx="589042" cy="556743"/>
          </a:xfrm>
          <a:custGeom>
            <a:avLst/>
            <a:gdLst>
              <a:gd name="connsiteX0" fmla="*/ 0 w 589042"/>
              <a:gd name="connsiteY0" fmla="*/ 181480 h 556743"/>
              <a:gd name="connsiteX1" fmla="*/ 349805 w 589042"/>
              <a:gd name="connsiteY1" fmla="*/ 181480 h 556743"/>
              <a:gd name="connsiteX2" fmla="*/ 349805 w 589042"/>
              <a:gd name="connsiteY2" fmla="*/ 285530 h 556743"/>
              <a:gd name="connsiteX3" fmla="*/ 241777 w 589042"/>
              <a:gd name="connsiteY3" fmla="*/ 285530 h 556743"/>
              <a:gd name="connsiteX4" fmla="*/ 241777 w 589042"/>
              <a:gd name="connsiteY4" fmla="*/ 556743 h 556743"/>
              <a:gd name="connsiteX5" fmla="*/ 108028 w 589042"/>
              <a:gd name="connsiteY5" fmla="*/ 556743 h 556743"/>
              <a:gd name="connsiteX6" fmla="*/ 108028 w 589042"/>
              <a:gd name="connsiteY6" fmla="*/ 285530 h 556743"/>
              <a:gd name="connsiteX7" fmla="*/ 0 w 589042"/>
              <a:gd name="connsiteY7" fmla="*/ 285530 h 556743"/>
              <a:gd name="connsiteX8" fmla="*/ 1 w 589042"/>
              <a:gd name="connsiteY8" fmla="*/ 0 h 556743"/>
              <a:gd name="connsiteX9" fmla="*/ 589042 w 589042"/>
              <a:gd name="connsiteY9" fmla="*/ 0 h 556743"/>
              <a:gd name="connsiteX10" fmla="*/ 589042 w 589042"/>
              <a:gd name="connsiteY10" fmla="*/ 556743 h 556743"/>
              <a:gd name="connsiteX11" fmla="*/ 440530 w 589042"/>
              <a:gd name="connsiteY11" fmla="*/ 556743 h 556743"/>
              <a:gd name="connsiteX12" fmla="*/ 440530 w 589042"/>
              <a:gd name="connsiteY12" fmla="*/ 117478 h 556743"/>
              <a:gd name="connsiteX13" fmla="*/ 1 w 589042"/>
              <a:gd name="connsiteY13" fmla="*/ 117478 h 5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042" h="556743">
                <a:moveTo>
                  <a:pt x="0" y="181480"/>
                </a:moveTo>
                <a:lnTo>
                  <a:pt x="349805" y="181480"/>
                </a:lnTo>
                <a:lnTo>
                  <a:pt x="349805" y="285530"/>
                </a:lnTo>
                <a:lnTo>
                  <a:pt x="241777" y="285530"/>
                </a:lnTo>
                <a:lnTo>
                  <a:pt x="241777" y="556743"/>
                </a:lnTo>
                <a:lnTo>
                  <a:pt x="108028" y="556743"/>
                </a:lnTo>
                <a:lnTo>
                  <a:pt x="108028" y="285530"/>
                </a:lnTo>
                <a:lnTo>
                  <a:pt x="0" y="285530"/>
                </a:lnTo>
                <a:close/>
                <a:moveTo>
                  <a:pt x="1" y="0"/>
                </a:moveTo>
                <a:lnTo>
                  <a:pt x="589042" y="0"/>
                </a:lnTo>
                <a:lnTo>
                  <a:pt x="589042" y="556743"/>
                </a:lnTo>
                <a:lnTo>
                  <a:pt x="440530" y="556743"/>
                </a:lnTo>
                <a:lnTo>
                  <a:pt x="440530" y="117478"/>
                </a:lnTo>
                <a:lnTo>
                  <a:pt x="1" y="117478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23E8A89-ECF5-358C-1CAF-DF9EDB3DCFE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196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79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två innehållsdelar (färg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98E226-4457-4B40-A064-98A7BE685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för att lägga till rubrik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651AAEE3-BFF0-466A-AA22-80F8B05F03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pPr/>
              <a:t>2022-11-10</a:t>
            </a:fld>
            <a:endParaRPr lang="sv-SE" dirty="0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37B6174C-9401-4601-8B6C-73E7CC22D97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AFBC9A4-51BE-4295-B867-EA8188695AC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7" name="Bild 16">
            <a:extLst>
              <a:ext uri="{FF2B5EF4-FFF2-40B4-BE49-F238E27FC236}">
                <a16:creationId xmlns:a16="http://schemas.microsoft.com/office/drawing/2014/main" id="{7FECC846-C87F-434C-87BB-80456FA59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2"/>
          <a:stretch/>
        </p:blipFill>
        <p:spPr>
          <a:xfrm>
            <a:off x="-1" y="6021831"/>
            <a:ext cx="11856061" cy="584332"/>
          </a:xfrm>
          <a:prstGeom prst="rect">
            <a:avLst/>
          </a:prstGeom>
        </p:spPr>
      </p:pic>
      <p:sp>
        <p:nvSpPr>
          <p:cNvPr id="12" name="Logotyp">
            <a:extLst>
              <a:ext uri="{FF2B5EF4-FFF2-40B4-BE49-F238E27FC236}">
                <a16:creationId xmlns:a16="http://schemas.microsoft.com/office/drawing/2014/main" id="{E096A06D-1720-4E7F-A344-E02634552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1361426" y="260343"/>
            <a:ext cx="589042" cy="556743"/>
          </a:xfrm>
          <a:custGeom>
            <a:avLst/>
            <a:gdLst>
              <a:gd name="connsiteX0" fmla="*/ 0 w 589042"/>
              <a:gd name="connsiteY0" fmla="*/ 181480 h 556743"/>
              <a:gd name="connsiteX1" fmla="*/ 349805 w 589042"/>
              <a:gd name="connsiteY1" fmla="*/ 181480 h 556743"/>
              <a:gd name="connsiteX2" fmla="*/ 349805 w 589042"/>
              <a:gd name="connsiteY2" fmla="*/ 285530 h 556743"/>
              <a:gd name="connsiteX3" fmla="*/ 241777 w 589042"/>
              <a:gd name="connsiteY3" fmla="*/ 285530 h 556743"/>
              <a:gd name="connsiteX4" fmla="*/ 241777 w 589042"/>
              <a:gd name="connsiteY4" fmla="*/ 556743 h 556743"/>
              <a:gd name="connsiteX5" fmla="*/ 108028 w 589042"/>
              <a:gd name="connsiteY5" fmla="*/ 556743 h 556743"/>
              <a:gd name="connsiteX6" fmla="*/ 108028 w 589042"/>
              <a:gd name="connsiteY6" fmla="*/ 285530 h 556743"/>
              <a:gd name="connsiteX7" fmla="*/ 0 w 589042"/>
              <a:gd name="connsiteY7" fmla="*/ 285530 h 556743"/>
              <a:gd name="connsiteX8" fmla="*/ 1 w 589042"/>
              <a:gd name="connsiteY8" fmla="*/ 0 h 556743"/>
              <a:gd name="connsiteX9" fmla="*/ 589042 w 589042"/>
              <a:gd name="connsiteY9" fmla="*/ 0 h 556743"/>
              <a:gd name="connsiteX10" fmla="*/ 589042 w 589042"/>
              <a:gd name="connsiteY10" fmla="*/ 556743 h 556743"/>
              <a:gd name="connsiteX11" fmla="*/ 440530 w 589042"/>
              <a:gd name="connsiteY11" fmla="*/ 556743 h 556743"/>
              <a:gd name="connsiteX12" fmla="*/ 440530 w 589042"/>
              <a:gd name="connsiteY12" fmla="*/ 117478 h 556743"/>
              <a:gd name="connsiteX13" fmla="*/ 1 w 589042"/>
              <a:gd name="connsiteY13" fmla="*/ 117478 h 5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042" h="556743">
                <a:moveTo>
                  <a:pt x="0" y="181480"/>
                </a:moveTo>
                <a:lnTo>
                  <a:pt x="349805" y="181480"/>
                </a:lnTo>
                <a:lnTo>
                  <a:pt x="349805" y="285530"/>
                </a:lnTo>
                <a:lnTo>
                  <a:pt x="241777" y="285530"/>
                </a:lnTo>
                <a:lnTo>
                  <a:pt x="241777" y="556743"/>
                </a:lnTo>
                <a:lnTo>
                  <a:pt x="108028" y="556743"/>
                </a:lnTo>
                <a:lnTo>
                  <a:pt x="108028" y="285530"/>
                </a:lnTo>
                <a:lnTo>
                  <a:pt x="0" y="285530"/>
                </a:lnTo>
                <a:close/>
                <a:moveTo>
                  <a:pt x="1" y="0"/>
                </a:moveTo>
                <a:lnTo>
                  <a:pt x="589042" y="0"/>
                </a:lnTo>
                <a:lnTo>
                  <a:pt x="589042" y="556743"/>
                </a:lnTo>
                <a:lnTo>
                  <a:pt x="440530" y="556743"/>
                </a:lnTo>
                <a:lnTo>
                  <a:pt x="440530" y="117478"/>
                </a:lnTo>
                <a:lnTo>
                  <a:pt x="1" y="117478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3" name="Platshållare för text 3">
            <a:extLst>
              <a:ext uri="{FF2B5EF4-FFF2-40B4-BE49-F238E27FC236}">
                <a16:creationId xmlns:a16="http://schemas.microsoft.com/office/drawing/2014/main" id="{E489E014-419F-FEF3-09EF-902138AB1CE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5937" y="1520825"/>
            <a:ext cx="5400000" cy="38877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641FE40-7726-F8DF-6C30-6F76911A33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76065" y="1520825"/>
            <a:ext cx="5400000" cy="38877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93481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727" userDrawn="1">
          <p15:clr>
            <a:srgbClr val="FBAE40"/>
          </p15:clr>
        </p15:guide>
        <p15:guide id="2" pos="3953" userDrawn="1">
          <p15:clr>
            <a:srgbClr val="FBAE40"/>
          </p15:clr>
        </p15:guide>
        <p15:guide id="3" pos="7355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rubrik (färg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98E226-4457-4B40-A064-98A7BE685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för att lägga till rubrik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651AAEE3-BFF0-466A-AA22-80F8B05F03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pPr/>
              <a:t>2022-11-10</a:t>
            </a:fld>
            <a:endParaRPr lang="sv-SE" dirty="0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37B6174C-9401-4601-8B6C-73E7CC22D97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AFBC9A4-51BE-4295-B867-EA8188695AC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7" name="Bild 16">
            <a:extLst>
              <a:ext uri="{FF2B5EF4-FFF2-40B4-BE49-F238E27FC236}">
                <a16:creationId xmlns:a16="http://schemas.microsoft.com/office/drawing/2014/main" id="{7FECC846-C87F-434C-87BB-80456FA59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2"/>
          <a:stretch/>
        </p:blipFill>
        <p:spPr>
          <a:xfrm>
            <a:off x="-1" y="6021831"/>
            <a:ext cx="11856061" cy="584332"/>
          </a:xfrm>
          <a:prstGeom prst="rect">
            <a:avLst/>
          </a:prstGeom>
        </p:spPr>
      </p:pic>
      <p:sp>
        <p:nvSpPr>
          <p:cNvPr id="12" name="Logotyp">
            <a:extLst>
              <a:ext uri="{FF2B5EF4-FFF2-40B4-BE49-F238E27FC236}">
                <a16:creationId xmlns:a16="http://schemas.microsoft.com/office/drawing/2014/main" id="{E096A06D-1720-4E7F-A344-E02634552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1361426" y="260343"/>
            <a:ext cx="589042" cy="556743"/>
          </a:xfrm>
          <a:custGeom>
            <a:avLst/>
            <a:gdLst>
              <a:gd name="connsiteX0" fmla="*/ 0 w 589042"/>
              <a:gd name="connsiteY0" fmla="*/ 181480 h 556743"/>
              <a:gd name="connsiteX1" fmla="*/ 349805 w 589042"/>
              <a:gd name="connsiteY1" fmla="*/ 181480 h 556743"/>
              <a:gd name="connsiteX2" fmla="*/ 349805 w 589042"/>
              <a:gd name="connsiteY2" fmla="*/ 285530 h 556743"/>
              <a:gd name="connsiteX3" fmla="*/ 241777 w 589042"/>
              <a:gd name="connsiteY3" fmla="*/ 285530 h 556743"/>
              <a:gd name="connsiteX4" fmla="*/ 241777 w 589042"/>
              <a:gd name="connsiteY4" fmla="*/ 556743 h 556743"/>
              <a:gd name="connsiteX5" fmla="*/ 108028 w 589042"/>
              <a:gd name="connsiteY5" fmla="*/ 556743 h 556743"/>
              <a:gd name="connsiteX6" fmla="*/ 108028 w 589042"/>
              <a:gd name="connsiteY6" fmla="*/ 285530 h 556743"/>
              <a:gd name="connsiteX7" fmla="*/ 0 w 589042"/>
              <a:gd name="connsiteY7" fmla="*/ 285530 h 556743"/>
              <a:gd name="connsiteX8" fmla="*/ 1 w 589042"/>
              <a:gd name="connsiteY8" fmla="*/ 0 h 556743"/>
              <a:gd name="connsiteX9" fmla="*/ 589042 w 589042"/>
              <a:gd name="connsiteY9" fmla="*/ 0 h 556743"/>
              <a:gd name="connsiteX10" fmla="*/ 589042 w 589042"/>
              <a:gd name="connsiteY10" fmla="*/ 556743 h 556743"/>
              <a:gd name="connsiteX11" fmla="*/ 440530 w 589042"/>
              <a:gd name="connsiteY11" fmla="*/ 556743 h 556743"/>
              <a:gd name="connsiteX12" fmla="*/ 440530 w 589042"/>
              <a:gd name="connsiteY12" fmla="*/ 117478 h 556743"/>
              <a:gd name="connsiteX13" fmla="*/ 1 w 589042"/>
              <a:gd name="connsiteY13" fmla="*/ 117478 h 5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042" h="556743">
                <a:moveTo>
                  <a:pt x="0" y="181480"/>
                </a:moveTo>
                <a:lnTo>
                  <a:pt x="349805" y="181480"/>
                </a:lnTo>
                <a:lnTo>
                  <a:pt x="349805" y="285530"/>
                </a:lnTo>
                <a:lnTo>
                  <a:pt x="241777" y="285530"/>
                </a:lnTo>
                <a:lnTo>
                  <a:pt x="241777" y="556743"/>
                </a:lnTo>
                <a:lnTo>
                  <a:pt x="108028" y="556743"/>
                </a:lnTo>
                <a:lnTo>
                  <a:pt x="108028" y="285530"/>
                </a:lnTo>
                <a:lnTo>
                  <a:pt x="0" y="285530"/>
                </a:lnTo>
                <a:close/>
                <a:moveTo>
                  <a:pt x="1" y="0"/>
                </a:moveTo>
                <a:lnTo>
                  <a:pt x="589042" y="0"/>
                </a:lnTo>
                <a:lnTo>
                  <a:pt x="589042" y="556743"/>
                </a:lnTo>
                <a:lnTo>
                  <a:pt x="440530" y="556743"/>
                </a:lnTo>
                <a:lnTo>
                  <a:pt x="440530" y="117478"/>
                </a:lnTo>
                <a:lnTo>
                  <a:pt x="1" y="117478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24541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79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bildoch text (färg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651AAEE3-BFF0-466A-AA22-80F8B05F03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pPr/>
              <a:t>2022-11-10</a:t>
            </a:fld>
            <a:endParaRPr lang="sv-SE" dirty="0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37B6174C-9401-4601-8B6C-73E7CC22D97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AFBC9A4-51BE-4295-B867-EA8188695AC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7" name="Bild 16">
            <a:extLst>
              <a:ext uri="{FF2B5EF4-FFF2-40B4-BE49-F238E27FC236}">
                <a16:creationId xmlns:a16="http://schemas.microsoft.com/office/drawing/2014/main" id="{7FECC846-C87F-434C-87BB-80456FA59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2"/>
          <a:stretch/>
        </p:blipFill>
        <p:spPr>
          <a:xfrm>
            <a:off x="-1" y="6021831"/>
            <a:ext cx="11856061" cy="584332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29061085-64EA-4932-B5F4-11BB02D406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234950"/>
            <a:ext cx="6948488" cy="106997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11" name="Platshållare för bild 9">
            <a:extLst>
              <a:ext uri="{FF2B5EF4-FFF2-40B4-BE49-F238E27FC236}">
                <a16:creationId xmlns:a16="http://schemas.microsoft.com/office/drawing/2014/main" id="{ABB6999A-A64A-402A-B201-C637F8687D0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15938" y="1520825"/>
            <a:ext cx="6961187" cy="3887788"/>
          </a:xfrm>
          <a:solidFill>
            <a:schemeClr val="tx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bild</a:t>
            </a: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D78FF7F4-EC02-4041-BD70-EAE9DCE85E5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24788" y="1520825"/>
            <a:ext cx="3527425" cy="38877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4" name="Logotyp">
            <a:extLst>
              <a:ext uri="{FF2B5EF4-FFF2-40B4-BE49-F238E27FC236}">
                <a16:creationId xmlns:a16="http://schemas.microsoft.com/office/drawing/2014/main" id="{14FE62EA-E54D-467C-AE45-E1C04BB0DD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1361426" y="260343"/>
            <a:ext cx="589042" cy="556743"/>
          </a:xfrm>
          <a:custGeom>
            <a:avLst/>
            <a:gdLst>
              <a:gd name="connsiteX0" fmla="*/ 0 w 589042"/>
              <a:gd name="connsiteY0" fmla="*/ 181480 h 556743"/>
              <a:gd name="connsiteX1" fmla="*/ 349805 w 589042"/>
              <a:gd name="connsiteY1" fmla="*/ 181480 h 556743"/>
              <a:gd name="connsiteX2" fmla="*/ 349805 w 589042"/>
              <a:gd name="connsiteY2" fmla="*/ 285530 h 556743"/>
              <a:gd name="connsiteX3" fmla="*/ 241777 w 589042"/>
              <a:gd name="connsiteY3" fmla="*/ 285530 h 556743"/>
              <a:gd name="connsiteX4" fmla="*/ 241777 w 589042"/>
              <a:gd name="connsiteY4" fmla="*/ 556743 h 556743"/>
              <a:gd name="connsiteX5" fmla="*/ 108028 w 589042"/>
              <a:gd name="connsiteY5" fmla="*/ 556743 h 556743"/>
              <a:gd name="connsiteX6" fmla="*/ 108028 w 589042"/>
              <a:gd name="connsiteY6" fmla="*/ 285530 h 556743"/>
              <a:gd name="connsiteX7" fmla="*/ 0 w 589042"/>
              <a:gd name="connsiteY7" fmla="*/ 285530 h 556743"/>
              <a:gd name="connsiteX8" fmla="*/ 1 w 589042"/>
              <a:gd name="connsiteY8" fmla="*/ 0 h 556743"/>
              <a:gd name="connsiteX9" fmla="*/ 589042 w 589042"/>
              <a:gd name="connsiteY9" fmla="*/ 0 h 556743"/>
              <a:gd name="connsiteX10" fmla="*/ 589042 w 589042"/>
              <a:gd name="connsiteY10" fmla="*/ 556743 h 556743"/>
              <a:gd name="connsiteX11" fmla="*/ 440530 w 589042"/>
              <a:gd name="connsiteY11" fmla="*/ 556743 h 556743"/>
              <a:gd name="connsiteX12" fmla="*/ 440530 w 589042"/>
              <a:gd name="connsiteY12" fmla="*/ 117478 h 556743"/>
              <a:gd name="connsiteX13" fmla="*/ 1 w 589042"/>
              <a:gd name="connsiteY13" fmla="*/ 117478 h 5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042" h="556743">
                <a:moveTo>
                  <a:pt x="0" y="181480"/>
                </a:moveTo>
                <a:lnTo>
                  <a:pt x="349805" y="181480"/>
                </a:lnTo>
                <a:lnTo>
                  <a:pt x="349805" y="285530"/>
                </a:lnTo>
                <a:lnTo>
                  <a:pt x="241777" y="285530"/>
                </a:lnTo>
                <a:lnTo>
                  <a:pt x="241777" y="556743"/>
                </a:lnTo>
                <a:lnTo>
                  <a:pt x="108028" y="556743"/>
                </a:lnTo>
                <a:lnTo>
                  <a:pt x="108028" y="285530"/>
                </a:lnTo>
                <a:lnTo>
                  <a:pt x="0" y="285530"/>
                </a:lnTo>
                <a:close/>
                <a:moveTo>
                  <a:pt x="1" y="0"/>
                </a:moveTo>
                <a:lnTo>
                  <a:pt x="589042" y="0"/>
                </a:lnTo>
                <a:lnTo>
                  <a:pt x="589042" y="556743"/>
                </a:lnTo>
                <a:lnTo>
                  <a:pt x="440530" y="556743"/>
                </a:lnTo>
                <a:lnTo>
                  <a:pt x="440530" y="117478"/>
                </a:lnTo>
                <a:lnTo>
                  <a:pt x="1" y="117478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75341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702" userDrawn="1">
          <p15:clr>
            <a:srgbClr val="FBAE40"/>
          </p15:clr>
        </p15:guide>
        <p15:guide id="2" pos="4929" userDrawn="1">
          <p15:clr>
            <a:srgbClr val="FBAE40"/>
          </p15:clr>
        </p15:guide>
        <p15:guide id="3" pos="7151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, rubrik och text (färg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651AAEE3-BFF0-466A-AA22-80F8B05F03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pPr/>
              <a:t>2022-11-10</a:t>
            </a:fld>
            <a:endParaRPr lang="sv-SE" dirty="0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37B6174C-9401-4601-8B6C-73E7CC22D97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AFBC9A4-51BE-4295-B867-EA8188695AC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7" name="Bild 16">
            <a:extLst>
              <a:ext uri="{FF2B5EF4-FFF2-40B4-BE49-F238E27FC236}">
                <a16:creationId xmlns:a16="http://schemas.microsoft.com/office/drawing/2014/main" id="{7FECC846-C87F-434C-87BB-80456FA59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2"/>
          <a:stretch/>
        </p:blipFill>
        <p:spPr>
          <a:xfrm>
            <a:off x="-1" y="6021831"/>
            <a:ext cx="11856061" cy="584332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29061085-64EA-4932-B5F4-11BB02D406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4313" y="1111250"/>
            <a:ext cx="4787900" cy="106997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11" name="Platshållare för bild 9">
            <a:extLst>
              <a:ext uri="{FF2B5EF4-FFF2-40B4-BE49-F238E27FC236}">
                <a16:creationId xmlns:a16="http://schemas.microsoft.com/office/drawing/2014/main" id="{ABB6999A-A64A-402A-B201-C637F8687D0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-1"/>
            <a:ext cx="6096001" cy="6858001"/>
          </a:xfrm>
          <a:solidFill>
            <a:schemeClr val="tx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bild</a:t>
            </a: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D78FF7F4-EC02-4041-BD70-EAE9DCE85E5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64313" y="2480407"/>
            <a:ext cx="4787900" cy="292820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Logotyp">
            <a:extLst>
              <a:ext uri="{FF2B5EF4-FFF2-40B4-BE49-F238E27FC236}">
                <a16:creationId xmlns:a16="http://schemas.microsoft.com/office/drawing/2014/main" id="{F33B3B12-8EDD-46C5-AE26-44A83EE57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1361426" y="260343"/>
            <a:ext cx="589042" cy="556743"/>
          </a:xfrm>
          <a:custGeom>
            <a:avLst/>
            <a:gdLst>
              <a:gd name="connsiteX0" fmla="*/ 0 w 589042"/>
              <a:gd name="connsiteY0" fmla="*/ 181480 h 556743"/>
              <a:gd name="connsiteX1" fmla="*/ 349805 w 589042"/>
              <a:gd name="connsiteY1" fmla="*/ 181480 h 556743"/>
              <a:gd name="connsiteX2" fmla="*/ 349805 w 589042"/>
              <a:gd name="connsiteY2" fmla="*/ 285530 h 556743"/>
              <a:gd name="connsiteX3" fmla="*/ 241777 w 589042"/>
              <a:gd name="connsiteY3" fmla="*/ 285530 h 556743"/>
              <a:gd name="connsiteX4" fmla="*/ 241777 w 589042"/>
              <a:gd name="connsiteY4" fmla="*/ 556743 h 556743"/>
              <a:gd name="connsiteX5" fmla="*/ 108028 w 589042"/>
              <a:gd name="connsiteY5" fmla="*/ 556743 h 556743"/>
              <a:gd name="connsiteX6" fmla="*/ 108028 w 589042"/>
              <a:gd name="connsiteY6" fmla="*/ 285530 h 556743"/>
              <a:gd name="connsiteX7" fmla="*/ 0 w 589042"/>
              <a:gd name="connsiteY7" fmla="*/ 285530 h 556743"/>
              <a:gd name="connsiteX8" fmla="*/ 1 w 589042"/>
              <a:gd name="connsiteY8" fmla="*/ 0 h 556743"/>
              <a:gd name="connsiteX9" fmla="*/ 589042 w 589042"/>
              <a:gd name="connsiteY9" fmla="*/ 0 h 556743"/>
              <a:gd name="connsiteX10" fmla="*/ 589042 w 589042"/>
              <a:gd name="connsiteY10" fmla="*/ 556743 h 556743"/>
              <a:gd name="connsiteX11" fmla="*/ 440530 w 589042"/>
              <a:gd name="connsiteY11" fmla="*/ 556743 h 556743"/>
              <a:gd name="connsiteX12" fmla="*/ 440530 w 589042"/>
              <a:gd name="connsiteY12" fmla="*/ 117478 h 556743"/>
              <a:gd name="connsiteX13" fmla="*/ 1 w 589042"/>
              <a:gd name="connsiteY13" fmla="*/ 117478 h 5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042" h="556743">
                <a:moveTo>
                  <a:pt x="0" y="181480"/>
                </a:moveTo>
                <a:lnTo>
                  <a:pt x="349805" y="181480"/>
                </a:lnTo>
                <a:lnTo>
                  <a:pt x="349805" y="285530"/>
                </a:lnTo>
                <a:lnTo>
                  <a:pt x="241777" y="285530"/>
                </a:lnTo>
                <a:lnTo>
                  <a:pt x="241777" y="556743"/>
                </a:lnTo>
                <a:lnTo>
                  <a:pt x="108028" y="556743"/>
                </a:lnTo>
                <a:lnTo>
                  <a:pt x="108028" y="285530"/>
                </a:lnTo>
                <a:lnTo>
                  <a:pt x="0" y="285530"/>
                </a:lnTo>
                <a:close/>
                <a:moveTo>
                  <a:pt x="1" y="0"/>
                </a:moveTo>
                <a:lnTo>
                  <a:pt x="589042" y="0"/>
                </a:lnTo>
                <a:lnTo>
                  <a:pt x="589042" y="556743"/>
                </a:lnTo>
                <a:lnTo>
                  <a:pt x="440530" y="556743"/>
                </a:lnTo>
                <a:lnTo>
                  <a:pt x="440530" y="117478"/>
                </a:lnTo>
                <a:lnTo>
                  <a:pt x="1" y="117478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3037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4135" userDrawn="1">
          <p15:clr>
            <a:srgbClr val="FBAE40"/>
          </p15:clr>
        </p15:guide>
        <p15:guide id="3" pos="715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jekt, rubrik och text (fär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78D49474-9473-4A14-A651-F36200100BD3}"/>
              </a:ext>
            </a:extLst>
          </p:cNvPr>
          <p:cNvSpPr/>
          <p:nvPr userDrawn="1"/>
        </p:nvSpPr>
        <p:spPr>
          <a:xfrm>
            <a:off x="6096000" y="-1"/>
            <a:ext cx="6096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4D9925-D6FE-4505-9A79-9F5DF7C3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t>2022-11-10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6D4500-7B7A-4E65-9304-714D36C7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5439" y="5761724"/>
            <a:ext cx="4000199" cy="1800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C3F8F3-D121-4647-A81E-DA25D10D4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2">
            <a:extLst>
              <a:ext uri="{FF2B5EF4-FFF2-40B4-BE49-F238E27FC236}">
                <a16:creationId xmlns:a16="http://schemas.microsoft.com/office/drawing/2014/main" id="{AB8E5F54-6B56-4B9C-AD27-6DD2ED105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6364" y="1111250"/>
            <a:ext cx="4895850" cy="1069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11" name="Platshållare för text 11">
            <a:extLst>
              <a:ext uri="{FF2B5EF4-FFF2-40B4-BE49-F238E27FC236}">
                <a16:creationId xmlns:a16="http://schemas.microsoft.com/office/drawing/2014/main" id="{7DCC62F7-A009-42BC-8396-EFA2CA8F3A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56364" y="2480407"/>
            <a:ext cx="4895850" cy="29282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innehåll 12">
            <a:extLst>
              <a:ext uri="{FF2B5EF4-FFF2-40B4-BE49-F238E27FC236}">
                <a16:creationId xmlns:a16="http://schemas.microsoft.com/office/drawing/2014/main" id="{3A4099AB-CF02-4C56-98C9-5FD2C0771A1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15939" y="1111250"/>
            <a:ext cx="5219700" cy="42973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Klicka för att lägga till text eller objekt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Logotyp">
            <a:extLst>
              <a:ext uri="{FF2B5EF4-FFF2-40B4-BE49-F238E27FC236}">
                <a16:creationId xmlns:a16="http://schemas.microsoft.com/office/drawing/2014/main" id="{ABDBFC6E-8F3A-4141-9A9B-E6F47DDF4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1361426" y="260343"/>
            <a:ext cx="589042" cy="556743"/>
          </a:xfrm>
          <a:custGeom>
            <a:avLst/>
            <a:gdLst>
              <a:gd name="connsiteX0" fmla="*/ 0 w 589042"/>
              <a:gd name="connsiteY0" fmla="*/ 181480 h 556743"/>
              <a:gd name="connsiteX1" fmla="*/ 349805 w 589042"/>
              <a:gd name="connsiteY1" fmla="*/ 181480 h 556743"/>
              <a:gd name="connsiteX2" fmla="*/ 349805 w 589042"/>
              <a:gd name="connsiteY2" fmla="*/ 285530 h 556743"/>
              <a:gd name="connsiteX3" fmla="*/ 241777 w 589042"/>
              <a:gd name="connsiteY3" fmla="*/ 285530 h 556743"/>
              <a:gd name="connsiteX4" fmla="*/ 241777 w 589042"/>
              <a:gd name="connsiteY4" fmla="*/ 556743 h 556743"/>
              <a:gd name="connsiteX5" fmla="*/ 108028 w 589042"/>
              <a:gd name="connsiteY5" fmla="*/ 556743 h 556743"/>
              <a:gd name="connsiteX6" fmla="*/ 108028 w 589042"/>
              <a:gd name="connsiteY6" fmla="*/ 285530 h 556743"/>
              <a:gd name="connsiteX7" fmla="*/ 0 w 589042"/>
              <a:gd name="connsiteY7" fmla="*/ 285530 h 556743"/>
              <a:gd name="connsiteX8" fmla="*/ 1 w 589042"/>
              <a:gd name="connsiteY8" fmla="*/ 0 h 556743"/>
              <a:gd name="connsiteX9" fmla="*/ 589042 w 589042"/>
              <a:gd name="connsiteY9" fmla="*/ 0 h 556743"/>
              <a:gd name="connsiteX10" fmla="*/ 589042 w 589042"/>
              <a:gd name="connsiteY10" fmla="*/ 556743 h 556743"/>
              <a:gd name="connsiteX11" fmla="*/ 440530 w 589042"/>
              <a:gd name="connsiteY11" fmla="*/ 556743 h 556743"/>
              <a:gd name="connsiteX12" fmla="*/ 440530 w 589042"/>
              <a:gd name="connsiteY12" fmla="*/ 117478 h 556743"/>
              <a:gd name="connsiteX13" fmla="*/ 1 w 589042"/>
              <a:gd name="connsiteY13" fmla="*/ 117478 h 5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042" h="556743">
                <a:moveTo>
                  <a:pt x="0" y="181480"/>
                </a:moveTo>
                <a:lnTo>
                  <a:pt x="349805" y="181480"/>
                </a:lnTo>
                <a:lnTo>
                  <a:pt x="349805" y="285530"/>
                </a:lnTo>
                <a:lnTo>
                  <a:pt x="241777" y="285530"/>
                </a:lnTo>
                <a:lnTo>
                  <a:pt x="241777" y="556743"/>
                </a:lnTo>
                <a:lnTo>
                  <a:pt x="108028" y="556743"/>
                </a:lnTo>
                <a:lnTo>
                  <a:pt x="108028" y="285530"/>
                </a:lnTo>
                <a:lnTo>
                  <a:pt x="0" y="285530"/>
                </a:lnTo>
                <a:close/>
                <a:moveTo>
                  <a:pt x="1" y="0"/>
                </a:moveTo>
                <a:lnTo>
                  <a:pt x="589042" y="0"/>
                </a:lnTo>
                <a:lnTo>
                  <a:pt x="589042" y="556743"/>
                </a:lnTo>
                <a:lnTo>
                  <a:pt x="440530" y="556743"/>
                </a:lnTo>
                <a:lnTo>
                  <a:pt x="440530" y="117478"/>
                </a:lnTo>
                <a:lnTo>
                  <a:pt x="1" y="117478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AE27381C-299D-40B0-9FA2-A8674C75BA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2"/>
          <a:stretch/>
        </p:blipFill>
        <p:spPr>
          <a:xfrm>
            <a:off x="-1" y="6021831"/>
            <a:ext cx="11856061" cy="58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794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67" userDrawn="1">
          <p15:clr>
            <a:srgbClr val="FBAE40"/>
          </p15:clr>
        </p15:guide>
        <p15:guide id="2" pos="3840">
          <p15:clr>
            <a:srgbClr val="FBAE40"/>
          </p15:clr>
        </p15:guide>
        <p15:guide id="3" pos="7151">
          <p15:clr>
            <a:srgbClr val="FBAE40"/>
          </p15:clr>
        </p15:guide>
        <p15:guide id="4" pos="3613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astartsida (färg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98E226-4457-4B40-A064-98A7BE685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6364" y="1520825"/>
            <a:ext cx="4895850" cy="1816441"/>
          </a:xfrm>
        </p:spPr>
        <p:txBody>
          <a:bodyPr/>
          <a:lstStyle/>
          <a:p>
            <a:r>
              <a:rPr lang="sv-SE" dirty="0"/>
              <a:t>Klicka för att lägga till rubrik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651AAEE3-BFF0-466A-AA22-80F8B05F03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pPr/>
              <a:t>2022-11-10</a:t>
            </a:fld>
            <a:endParaRPr lang="sv-SE" dirty="0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37B6174C-9401-4601-8B6C-73E7CC22D97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AFBC9A4-51BE-4295-B867-EA8188695AC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7" name="Bild 16">
            <a:extLst>
              <a:ext uri="{FF2B5EF4-FFF2-40B4-BE49-F238E27FC236}">
                <a16:creationId xmlns:a16="http://schemas.microsoft.com/office/drawing/2014/main" id="{7FECC846-C87F-434C-87BB-80456FA59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2"/>
          <a:stretch/>
        </p:blipFill>
        <p:spPr>
          <a:xfrm>
            <a:off x="-1" y="6021831"/>
            <a:ext cx="11856061" cy="584332"/>
          </a:xfrm>
          <a:prstGeom prst="rect">
            <a:avLst/>
          </a:prstGeom>
        </p:spPr>
      </p:pic>
      <p:sp>
        <p:nvSpPr>
          <p:cNvPr id="22" name="Logotyp">
            <a:extLst>
              <a:ext uri="{FF2B5EF4-FFF2-40B4-BE49-F238E27FC236}">
                <a16:creationId xmlns:a16="http://schemas.microsoft.com/office/drawing/2014/main" id="{B372500E-C18C-46B7-B797-A2691975E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1361426" y="260343"/>
            <a:ext cx="589042" cy="556743"/>
          </a:xfrm>
          <a:custGeom>
            <a:avLst/>
            <a:gdLst>
              <a:gd name="connsiteX0" fmla="*/ 0 w 589042"/>
              <a:gd name="connsiteY0" fmla="*/ 181480 h 556743"/>
              <a:gd name="connsiteX1" fmla="*/ 349805 w 589042"/>
              <a:gd name="connsiteY1" fmla="*/ 181480 h 556743"/>
              <a:gd name="connsiteX2" fmla="*/ 349805 w 589042"/>
              <a:gd name="connsiteY2" fmla="*/ 285530 h 556743"/>
              <a:gd name="connsiteX3" fmla="*/ 241777 w 589042"/>
              <a:gd name="connsiteY3" fmla="*/ 285530 h 556743"/>
              <a:gd name="connsiteX4" fmla="*/ 241777 w 589042"/>
              <a:gd name="connsiteY4" fmla="*/ 556743 h 556743"/>
              <a:gd name="connsiteX5" fmla="*/ 108028 w 589042"/>
              <a:gd name="connsiteY5" fmla="*/ 556743 h 556743"/>
              <a:gd name="connsiteX6" fmla="*/ 108028 w 589042"/>
              <a:gd name="connsiteY6" fmla="*/ 285530 h 556743"/>
              <a:gd name="connsiteX7" fmla="*/ 0 w 589042"/>
              <a:gd name="connsiteY7" fmla="*/ 285530 h 556743"/>
              <a:gd name="connsiteX8" fmla="*/ 1 w 589042"/>
              <a:gd name="connsiteY8" fmla="*/ 0 h 556743"/>
              <a:gd name="connsiteX9" fmla="*/ 589042 w 589042"/>
              <a:gd name="connsiteY9" fmla="*/ 0 h 556743"/>
              <a:gd name="connsiteX10" fmla="*/ 589042 w 589042"/>
              <a:gd name="connsiteY10" fmla="*/ 556743 h 556743"/>
              <a:gd name="connsiteX11" fmla="*/ 440530 w 589042"/>
              <a:gd name="connsiteY11" fmla="*/ 556743 h 556743"/>
              <a:gd name="connsiteX12" fmla="*/ 440530 w 589042"/>
              <a:gd name="connsiteY12" fmla="*/ 117478 h 556743"/>
              <a:gd name="connsiteX13" fmla="*/ 1 w 589042"/>
              <a:gd name="connsiteY13" fmla="*/ 117478 h 5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042" h="556743">
                <a:moveTo>
                  <a:pt x="0" y="181480"/>
                </a:moveTo>
                <a:lnTo>
                  <a:pt x="349805" y="181480"/>
                </a:lnTo>
                <a:lnTo>
                  <a:pt x="349805" y="285530"/>
                </a:lnTo>
                <a:lnTo>
                  <a:pt x="241777" y="285530"/>
                </a:lnTo>
                <a:lnTo>
                  <a:pt x="241777" y="556743"/>
                </a:lnTo>
                <a:lnTo>
                  <a:pt x="108028" y="556743"/>
                </a:lnTo>
                <a:lnTo>
                  <a:pt x="108028" y="285530"/>
                </a:lnTo>
                <a:lnTo>
                  <a:pt x="0" y="285530"/>
                </a:lnTo>
                <a:close/>
                <a:moveTo>
                  <a:pt x="1" y="0"/>
                </a:moveTo>
                <a:lnTo>
                  <a:pt x="589042" y="0"/>
                </a:lnTo>
                <a:lnTo>
                  <a:pt x="589042" y="556743"/>
                </a:lnTo>
                <a:lnTo>
                  <a:pt x="440530" y="556743"/>
                </a:lnTo>
                <a:lnTo>
                  <a:pt x="440530" y="117478"/>
                </a:lnTo>
                <a:lnTo>
                  <a:pt x="1" y="117478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6" name="Platshållare för bild 15">
            <a:extLst>
              <a:ext uri="{FF2B5EF4-FFF2-40B4-BE49-F238E27FC236}">
                <a16:creationId xmlns:a16="http://schemas.microsoft.com/office/drawing/2014/main" id="{246807D4-B7A0-4663-9404-F91AB8B04C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096000" cy="6856413"/>
          </a:xfrm>
          <a:custGeom>
            <a:avLst/>
            <a:gdLst>
              <a:gd name="connsiteX0" fmla="*/ 0 w 6096000"/>
              <a:gd name="connsiteY0" fmla="*/ 0 h 6856413"/>
              <a:gd name="connsiteX1" fmla="*/ 6096000 w 6096000"/>
              <a:gd name="connsiteY1" fmla="*/ 0 h 6856413"/>
              <a:gd name="connsiteX2" fmla="*/ 6096000 w 6096000"/>
              <a:gd name="connsiteY2" fmla="*/ 2495550 h 6856413"/>
              <a:gd name="connsiteX3" fmla="*/ 4229099 w 6096000"/>
              <a:gd name="connsiteY3" fmla="*/ 2495550 h 6856413"/>
              <a:gd name="connsiteX4" fmla="*/ 4229099 w 6096000"/>
              <a:gd name="connsiteY4" fmla="*/ 2966419 h 6856413"/>
              <a:gd name="connsiteX5" fmla="*/ 5629274 w 6096000"/>
              <a:gd name="connsiteY5" fmla="*/ 2966419 h 6856413"/>
              <a:gd name="connsiteX6" fmla="*/ 5629274 w 6096000"/>
              <a:gd name="connsiteY6" fmla="*/ 4343400 h 6856413"/>
              <a:gd name="connsiteX7" fmla="*/ 6096000 w 6096000"/>
              <a:gd name="connsiteY7" fmla="*/ 4343400 h 6856413"/>
              <a:gd name="connsiteX8" fmla="*/ 6096000 w 6096000"/>
              <a:gd name="connsiteY8" fmla="*/ 6856413 h 6856413"/>
              <a:gd name="connsiteX9" fmla="*/ 0 w 6096000"/>
              <a:gd name="connsiteY9" fmla="*/ 6856413 h 685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96000" h="6856413">
                <a:moveTo>
                  <a:pt x="0" y="0"/>
                </a:moveTo>
                <a:lnTo>
                  <a:pt x="6096000" y="0"/>
                </a:lnTo>
                <a:lnTo>
                  <a:pt x="6096000" y="2495550"/>
                </a:lnTo>
                <a:lnTo>
                  <a:pt x="4229099" y="2495550"/>
                </a:lnTo>
                <a:lnTo>
                  <a:pt x="4229099" y="2966419"/>
                </a:lnTo>
                <a:lnTo>
                  <a:pt x="5629274" y="2966419"/>
                </a:lnTo>
                <a:lnTo>
                  <a:pt x="5629274" y="4343400"/>
                </a:lnTo>
                <a:lnTo>
                  <a:pt x="6096000" y="4343400"/>
                </a:lnTo>
                <a:lnTo>
                  <a:pt x="6096000" y="6856413"/>
                </a:lnTo>
                <a:lnTo>
                  <a:pt x="0" y="6856413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8" name="Platshållare för text 11">
            <a:extLst>
              <a:ext uri="{FF2B5EF4-FFF2-40B4-BE49-F238E27FC236}">
                <a16:creationId xmlns:a16="http://schemas.microsoft.com/office/drawing/2014/main" id="{01433A41-C488-469E-8A32-B1BBF19F6AD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56364" y="3520735"/>
            <a:ext cx="4895850" cy="188787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91905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067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/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186E248-B4D9-421C-B50F-76D9C586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t>2022-11-10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5CDD87C-16D8-445C-A4FE-C96CE5EE8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3854B0E-C854-4DA2-9166-2D46F8E08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962C590C-7AFD-4EF1-8A90-B576771E0D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3508" cy="6857396"/>
          </a:xfrm>
          <a:prstGeom prst="rect">
            <a:avLst/>
          </a:prstGeom>
          <a:gradFill>
            <a:gsLst>
              <a:gs pos="56000">
                <a:srgbClr val="4D7BA0"/>
              </a:gs>
              <a:gs pos="0">
                <a:srgbClr val="93BBDA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 12">
            <a:extLst>
              <a:ext uri="{FF2B5EF4-FFF2-40B4-BE49-F238E27FC236}">
                <a16:creationId xmlns:a16="http://schemas.microsoft.com/office/drawing/2014/main" id="{E37AC6E0-D427-46D7-80D5-873C4462D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2"/>
          <a:stretch/>
        </p:blipFill>
        <p:spPr>
          <a:xfrm>
            <a:off x="-1" y="6021831"/>
            <a:ext cx="11856061" cy="584332"/>
          </a:xfrm>
          <a:prstGeom prst="rect">
            <a:avLst/>
          </a:prstGeom>
        </p:spPr>
      </p:pic>
      <p:sp>
        <p:nvSpPr>
          <p:cNvPr id="14" name="Platshållare för text 11">
            <a:extLst>
              <a:ext uri="{FF2B5EF4-FFF2-40B4-BE49-F238E27FC236}">
                <a16:creationId xmlns:a16="http://schemas.microsoft.com/office/drawing/2014/main" id="{69AA6BED-7A2A-4F1E-8AB9-E85B260326A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53201" y="2639026"/>
            <a:ext cx="2876550" cy="188787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Ange dina kontaktuppgifter här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43DD11A6-A3B9-47F5-ABF3-96FA9CA52898}"/>
              </a:ext>
            </a:extLst>
          </p:cNvPr>
          <p:cNvSpPr txBox="1"/>
          <p:nvPr userDrawn="1"/>
        </p:nvSpPr>
        <p:spPr>
          <a:xfrm>
            <a:off x="6447344" y="2349584"/>
            <a:ext cx="4049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bg1"/>
                </a:solidFill>
              </a:rPr>
              <a:t>Kontakta oss gärna</a:t>
            </a:r>
          </a:p>
        </p:txBody>
      </p:sp>
      <p:sp>
        <p:nvSpPr>
          <p:cNvPr id="17" name="Frihandsfigur: Form 16">
            <a:extLst>
              <a:ext uri="{FF2B5EF4-FFF2-40B4-BE49-F238E27FC236}">
                <a16:creationId xmlns:a16="http://schemas.microsoft.com/office/drawing/2014/main" id="{42252E8F-3EA7-408E-88B5-04A193A9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979714" y="2349584"/>
            <a:ext cx="5115600" cy="1497524"/>
          </a:xfrm>
          <a:custGeom>
            <a:avLst/>
            <a:gdLst>
              <a:gd name="connsiteX0" fmla="*/ 1263943 w 3590311"/>
              <a:gd name="connsiteY0" fmla="*/ 743045 h 1051016"/>
              <a:gd name="connsiteX1" fmla="*/ 1263943 w 3590311"/>
              <a:gd name="connsiteY1" fmla="*/ 876164 h 1051016"/>
              <a:gd name="connsiteX2" fmla="*/ 1384925 w 3590311"/>
              <a:gd name="connsiteY2" fmla="*/ 876164 h 1051016"/>
              <a:gd name="connsiteX3" fmla="*/ 1443793 w 3590311"/>
              <a:gd name="connsiteY3" fmla="*/ 855719 h 1051016"/>
              <a:gd name="connsiteX4" fmla="*/ 1462096 w 3590311"/>
              <a:gd name="connsiteY4" fmla="*/ 811065 h 1051016"/>
              <a:gd name="connsiteX5" fmla="*/ 1379797 w 3590311"/>
              <a:gd name="connsiteY5" fmla="*/ 743045 h 1051016"/>
              <a:gd name="connsiteX6" fmla="*/ 2815997 w 3590311"/>
              <a:gd name="connsiteY6" fmla="*/ 502381 h 1051016"/>
              <a:gd name="connsiteX7" fmla="*/ 2656528 w 3590311"/>
              <a:gd name="connsiteY7" fmla="*/ 693394 h 1051016"/>
              <a:gd name="connsiteX8" fmla="*/ 2815673 w 3590311"/>
              <a:gd name="connsiteY8" fmla="*/ 880707 h 1051016"/>
              <a:gd name="connsiteX9" fmla="*/ 2971767 w 3590311"/>
              <a:gd name="connsiteY9" fmla="*/ 686774 h 1051016"/>
              <a:gd name="connsiteX10" fmla="*/ 2958786 w 3590311"/>
              <a:gd name="connsiteY10" fmla="*/ 598374 h 1051016"/>
              <a:gd name="connsiteX11" fmla="*/ 2815997 w 3590311"/>
              <a:gd name="connsiteY11" fmla="*/ 502381 h 1051016"/>
              <a:gd name="connsiteX12" fmla="*/ 1264982 w 3590311"/>
              <a:gd name="connsiteY12" fmla="*/ 482650 h 1051016"/>
              <a:gd name="connsiteX13" fmla="*/ 1264982 w 3590311"/>
              <a:gd name="connsiteY13" fmla="*/ 599477 h 1051016"/>
              <a:gd name="connsiteX14" fmla="*/ 1368828 w 3590311"/>
              <a:gd name="connsiteY14" fmla="*/ 599477 h 1051016"/>
              <a:gd name="connsiteX15" fmla="*/ 1443014 w 3590311"/>
              <a:gd name="connsiteY15" fmla="*/ 542167 h 1051016"/>
              <a:gd name="connsiteX16" fmla="*/ 1373956 w 3590311"/>
              <a:gd name="connsiteY16" fmla="*/ 482910 h 1051016"/>
              <a:gd name="connsiteX17" fmla="*/ 1989183 w 3590311"/>
              <a:gd name="connsiteY17" fmla="*/ 481872 h 1051016"/>
              <a:gd name="connsiteX18" fmla="*/ 1989183 w 3590311"/>
              <a:gd name="connsiteY18" fmla="*/ 641861 h 1051016"/>
              <a:gd name="connsiteX19" fmla="*/ 2062395 w 3590311"/>
              <a:gd name="connsiteY19" fmla="*/ 641861 h 1051016"/>
              <a:gd name="connsiteX20" fmla="*/ 2172083 w 3590311"/>
              <a:gd name="connsiteY20" fmla="*/ 562353 h 1051016"/>
              <a:gd name="connsiteX21" fmla="*/ 2061422 w 3590311"/>
              <a:gd name="connsiteY21" fmla="*/ 481872 h 1051016"/>
              <a:gd name="connsiteX22" fmla="*/ 1740406 w 3590311"/>
              <a:gd name="connsiteY22" fmla="*/ 338369 h 1051016"/>
              <a:gd name="connsiteX23" fmla="*/ 2097963 w 3590311"/>
              <a:gd name="connsiteY23" fmla="*/ 338369 h 1051016"/>
              <a:gd name="connsiteX24" fmla="*/ 2274697 w 3590311"/>
              <a:gd name="connsiteY24" fmla="*/ 359722 h 1051016"/>
              <a:gd name="connsiteX25" fmla="*/ 2398599 w 3590311"/>
              <a:gd name="connsiteY25" fmla="*/ 557550 h 1051016"/>
              <a:gd name="connsiteX26" fmla="*/ 2343755 w 3590311"/>
              <a:gd name="connsiteY26" fmla="*/ 695212 h 1051016"/>
              <a:gd name="connsiteX27" fmla="*/ 2251331 w 3590311"/>
              <a:gd name="connsiteY27" fmla="*/ 747589 h 1051016"/>
              <a:gd name="connsiteX28" fmla="*/ 2426053 w 3590311"/>
              <a:gd name="connsiteY28" fmla="*/ 1023886 h 1051016"/>
              <a:gd name="connsiteX29" fmla="*/ 2152936 w 3590311"/>
              <a:gd name="connsiteY29" fmla="*/ 1023886 h 1051016"/>
              <a:gd name="connsiteX30" fmla="*/ 2013782 w 3590311"/>
              <a:gd name="connsiteY30" fmla="*/ 782443 h 1051016"/>
              <a:gd name="connsiteX31" fmla="*/ 1989183 w 3590311"/>
              <a:gd name="connsiteY31" fmla="*/ 782443 h 1051016"/>
              <a:gd name="connsiteX32" fmla="*/ 1989183 w 3590311"/>
              <a:gd name="connsiteY32" fmla="*/ 1023886 h 1051016"/>
              <a:gd name="connsiteX33" fmla="*/ 1740406 w 3590311"/>
              <a:gd name="connsiteY33" fmla="*/ 1023886 h 1051016"/>
              <a:gd name="connsiteX34" fmla="*/ 1017308 w 3590311"/>
              <a:gd name="connsiteY34" fmla="*/ 337849 h 1051016"/>
              <a:gd name="connsiteX35" fmla="*/ 1441846 w 3590311"/>
              <a:gd name="connsiteY35" fmla="*/ 337849 h 1051016"/>
              <a:gd name="connsiteX36" fmla="*/ 1623577 w 3590311"/>
              <a:gd name="connsiteY36" fmla="*/ 393212 h 1051016"/>
              <a:gd name="connsiteX37" fmla="*/ 1672320 w 3590311"/>
              <a:gd name="connsiteY37" fmla="*/ 511792 h 1051016"/>
              <a:gd name="connsiteX38" fmla="*/ 1621565 w 3590311"/>
              <a:gd name="connsiteY38" fmla="*/ 632254 h 1051016"/>
              <a:gd name="connsiteX39" fmla="*/ 1560620 w 3590311"/>
              <a:gd name="connsiteY39" fmla="*/ 669184 h 1051016"/>
              <a:gd name="connsiteX40" fmla="*/ 1644996 w 3590311"/>
              <a:gd name="connsiteY40" fmla="*/ 710983 h 1051016"/>
              <a:gd name="connsiteX41" fmla="*/ 1692700 w 3590311"/>
              <a:gd name="connsiteY41" fmla="*/ 827810 h 1051016"/>
              <a:gd name="connsiteX42" fmla="*/ 1639933 w 3590311"/>
              <a:gd name="connsiteY42" fmla="*/ 967744 h 1051016"/>
              <a:gd name="connsiteX43" fmla="*/ 1456060 w 3590311"/>
              <a:gd name="connsiteY43" fmla="*/ 1024145 h 1051016"/>
              <a:gd name="connsiteX44" fmla="*/ 1017308 w 3590311"/>
              <a:gd name="connsiteY44" fmla="*/ 1024145 h 1051016"/>
              <a:gd name="connsiteX45" fmla="*/ 700511 w 3590311"/>
              <a:gd name="connsiteY45" fmla="*/ 335383 h 1051016"/>
              <a:gd name="connsiteX46" fmla="*/ 947146 w 3590311"/>
              <a:gd name="connsiteY46" fmla="*/ 335383 h 1051016"/>
              <a:gd name="connsiteX47" fmla="*/ 947146 w 3590311"/>
              <a:gd name="connsiteY47" fmla="*/ 1023367 h 1051016"/>
              <a:gd name="connsiteX48" fmla="*/ 700511 w 3590311"/>
              <a:gd name="connsiteY48" fmla="*/ 1023367 h 1051016"/>
              <a:gd name="connsiteX49" fmla="*/ 0 w 3590311"/>
              <a:gd name="connsiteY49" fmla="*/ 334669 h 1051016"/>
              <a:gd name="connsiteX50" fmla="*/ 639176 w 3590311"/>
              <a:gd name="connsiteY50" fmla="*/ 334669 h 1051016"/>
              <a:gd name="connsiteX51" fmla="*/ 639176 w 3590311"/>
              <a:gd name="connsiteY51" fmla="*/ 527175 h 1051016"/>
              <a:gd name="connsiteX52" fmla="*/ 442257 w 3590311"/>
              <a:gd name="connsiteY52" fmla="*/ 527175 h 1051016"/>
              <a:gd name="connsiteX53" fmla="*/ 442257 w 3590311"/>
              <a:gd name="connsiteY53" fmla="*/ 1024405 h 1051016"/>
              <a:gd name="connsiteX54" fmla="*/ 196919 w 3590311"/>
              <a:gd name="connsiteY54" fmla="*/ 1024405 h 1051016"/>
              <a:gd name="connsiteX55" fmla="*/ 196919 w 3590311"/>
              <a:gd name="connsiteY55" fmla="*/ 527175 h 1051016"/>
              <a:gd name="connsiteX56" fmla="*/ 0 w 3590311"/>
              <a:gd name="connsiteY56" fmla="*/ 527175 h 1051016"/>
              <a:gd name="connsiteX57" fmla="*/ 2815932 w 3590311"/>
              <a:gd name="connsiteY57" fmla="*/ 333241 h 1051016"/>
              <a:gd name="connsiteX58" fmla="*/ 3201268 w 3590311"/>
              <a:gd name="connsiteY58" fmla="*/ 686904 h 1051016"/>
              <a:gd name="connsiteX59" fmla="*/ 2811843 w 3590311"/>
              <a:gd name="connsiteY59" fmla="*/ 1051016 h 1051016"/>
              <a:gd name="connsiteX60" fmla="*/ 2428260 w 3590311"/>
              <a:gd name="connsiteY60" fmla="*/ 694497 h 1051016"/>
              <a:gd name="connsiteX61" fmla="*/ 2815932 w 3590311"/>
              <a:gd name="connsiteY61" fmla="*/ 333241 h 1051016"/>
              <a:gd name="connsiteX62" fmla="*/ 2486421 w 3590311"/>
              <a:gd name="connsiteY62" fmla="*/ 0 h 1051016"/>
              <a:gd name="connsiteX63" fmla="*/ 3590311 w 3590311"/>
              <a:gd name="connsiteY63" fmla="*/ 0 h 1051016"/>
              <a:gd name="connsiteX64" fmla="*/ 3590311 w 3590311"/>
              <a:gd name="connsiteY64" fmla="*/ 1024187 h 1051016"/>
              <a:gd name="connsiteX65" fmla="*/ 3314338 w 3590311"/>
              <a:gd name="connsiteY65" fmla="*/ 1024187 h 1051016"/>
              <a:gd name="connsiteX66" fmla="*/ 3314338 w 3590311"/>
              <a:gd name="connsiteY66" fmla="*/ 220804 h 1051016"/>
              <a:gd name="connsiteX67" fmla="*/ 2486421 w 3590311"/>
              <a:gd name="connsiteY67" fmla="*/ 220804 h 105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590311" h="1051016">
                <a:moveTo>
                  <a:pt x="1263943" y="743045"/>
                </a:moveTo>
                <a:lnTo>
                  <a:pt x="1263943" y="876164"/>
                </a:lnTo>
                <a:lnTo>
                  <a:pt x="1384925" y="876164"/>
                </a:lnTo>
                <a:cubicBezTo>
                  <a:pt x="1405175" y="875190"/>
                  <a:pt x="1426528" y="874217"/>
                  <a:pt x="1443793" y="855719"/>
                </a:cubicBezTo>
                <a:cubicBezTo>
                  <a:pt x="1455638" y="843893"/>
                  <a:pt x="1462233" y="827802"/>
                  <a:pt x="1462096" y="811065"/>
                </a:cubicBezTo>
                <a:cubicBezTo>
                  <a:pt x="1462096" y="746940"/>
                  <a:pt x="1401151" y="744019"/>
                  <a:pt x="1379797" y="743045"/>
                </a:cubicBezTo>
                <a:close/>
                <a:moveTo>
                  <a:pt x="2815997" y="502381"/>
                </a:moveTo>
                <a:cubicBezTo>
                  <a:pt x="2715071" y="502576"/>
                  <a:pt x="2656528" y="554824"/>
                  <a:pt x="2656528" y="693394"/>
                </a:cubicBezTo>
                <a:cubicBezTo>
                  <a:pt x="2656528" y="810221"/>
                  <a:pt x="2707542" y="880707"/>
                  <a:pt x="2815673" y="880707"/>
                </a:cubicBezTo>
                <a:cubicBezTo>
                  <a:pt x="2907447" y="880707"/>
                  <a:pt x="2971767" y="813207"/>
                  <a:pt x="2971767" y="686774"/>
                </a:cubicBezTo>
                <a:cubicBezTo>
                  <a:pt x="2972849" y="656763"/>
                  <a:pt x="2968450" y="626807"/>
                  <a:pt x="2958786" y="598374"/>
                </a:cubicBezTo>
                <a:cubicBezTo>
                  <a:pt x="2924063" y="505237"/>
                  <a:pt x="2836312" y="502381"/>
                  <a:pt x="2815997" y="502381"/>
                </a:cubicBezTo>
                <a:close/>
                <a:moveTo>
                  <a:pt x="1264982" y="482650"/>
                </a:moveTo>
                <a:lnTo>
                  <a:pt x="1264982" y="599477"/>
                </a:lnTo>
                <a:lnTo>
                  <a:pt x="1368828" y="599477"/>
                </a:lnTo>
                <a:cubicBezTo>
                  <a:pt x="1390182" y="599477"/>
                  <a:pt x="1443014" y="599477"/>
                  <a:pt x="1443014" y="542167"/>
                </a:cubicBezTo>
                <a:cubicBezTo>
                  <a:pt x="1443014" y="484857"/>
                  <a:pt x="1394271" y="483753"/>
                  <a:pt x="1373956" y="482910"/>
                </a:cubicBezTo>
                <a:close/>
                <a:moveTo>
                  <a:pt x="1989183" y="481872"/>
                </a:moveTo>
                <a:lnTo>
                  <a:pt x="1989183" y="641861"/>
                </a:lnTo>
                <a:lnTo>
                  <a:pt x="2062395" y="641861"/>
                </a:lnTo>
                <a:cubicBezTo>
                  <a:pt x="2099975" y="641861"/>
                  <a:pt x="2172083" y="639913"/>
                  <a:pt x="2172083" y="562353"/>
                </a:cubicBezTo>
                <a:cubicBezTo>
                  <a:pt x="2172083" y="483819"/>
                  <a:pt x="2101013" y="481872"/>
                  <a:pt x="2061422" y="481872"/>
                </a:cubicBezTo>
                <a:close/>
                <a:moveTo>
                  <a:pt x="1740406" y="338369"/>
                </a:moveTo>
                <a:lnTo>
                  <a:pt x="2097963" y="338369"/>
                </a:lnTo>
                <a:cubicBezTo>
                  <a:pt x="2165982" y="338369"/>
                  <a:pt x="2231016" y="342263"/>
                  <a:pt x="2274697" y="359722"/>
                </a:cubicBezTo>
                <a:cubicBezTo>
                  <a:pt x="2370171" y="398665"/>
                  <a:pt x="2398599" y="491608"/>
                  <a:pt x="2398599" y="557550"/>
                </a:cubicBezTo>
                <a:cubicBezTo>
                  <a:pt x="2398599" y="583512"/>
                  <a:pt x="2395548" y="644781"/>
                  <a:pt x="2343755" y="695212"/>
                </a:cubicBezTo>
                <a:cubicBezTo>
                  <a:pt x="2315327" y="724289"/>
                  <a:pt x="2284822" y="734998"/>
                  <a:pt x="2251331" y="747589"/>
                </a:cubicBezTo>
                <a:lnTo>
                  <a:pt x="2426053" y="1023886"/>
                </a:lnTo>
                <a:lnTo>
                  <a:pt x="2152936" y="1023886"/>
                </a:lnTo>
                <a:lnTo>
                  <a:pt x="2013782" y="782443"/>
                </a:lnTo>
                <a:lnTo>
                  <a:pt x="1989183" y="782443"/>
                </a:lnTo>
                <a:lnTo>
                  <a:pt x="1989183" y="1023886"/>
                </a:lnTo>
                <a:lnTo>
                  <a:pt x="1740406" y="1023886"/>
                </a:lnTo>
                <a:close/>
                <a:moveTo>
                  <a:pt x="1017308" y="337849"/>
                </a:moveTo>
                <a:lnTo>
                  <a:pt x="1441846" y="337849"/>
                </a:lnTo>
                <a:cubicBezTo>
                  <a:pt x="1486565" y="339796"/>
                  <a:pt x="1569772" y="342652"/>
                  <a:pt x="1623577" y="393212"/>
                </a:cubicBezTo>
                <a:cubicBezTo>
                  <a:pt x="1656029" y="422354"/>
                  <a:pt x="1672320" y="468047"/>
                  <a:pt x="1672320" y="511792"/>
                </a:cubicBezTo>
                <a:cubicBezTo>
                  <a:pt x="1672391" y="557158"/>
                  <a:pt x="1654080" y="600617"/>
                  <a:pt x="1621565" y="632254"/>
                </a:cubicBezTo>
                <a:cubicBezTo>
                  <a:pt x="1602094" y="650752"/>
                  <a:pt x="1583986" y="658216"/>
                  <a:pt x="1560620" y="669184"/>
                </a:cubicBezTo>
                <a:cubicBezTo>
                  <a:pt x="1590087" y="676973"/>
                  <a:pt x="1616503" y="683788"/>
                  <a:pt x="1644996" y="710983"/>
                </a:cubicBezTo>
                <a:cubicBezTo>
                  <a:pt x="1685626" y="748887"/>
                  <a:pt x="1692700" y="793541"/>
                  <a:pt x="1692700" y="827810"/>
                </a:cubicBezTo>
                <a:cubicBezTo>
                  <a:pt x="1692700" y="879344"/>
                  <a:pt x="1676474" y="932760"/>
                  <a:pt x="1639933" y="967744"/>
                </a:cubicBezTo>
                <a:cubicBezTo>
                  <a:pt x="1586063" y="1020251"/>
                  <a:pt x="1511942" y="1022198"/>
                  <a:pt x="1456060" y="1024145"/>
                </a:cubicBezTo>
                <a:lnTo>
                  <a:pt x="1017308" y="1024145"/>
                </a:lnTo>
                <a:close/>
                <a:moveTo>
                  <a:pt x="700511" y="335383"/>
                </a:moveTo>
                <a:lnTo>
                  <a:pt x="947146" y="335383"/>
                </a:lnTo>
                <a:lnTo>
                  <a:pt x="947146" y="1023367"/>
                </a:lnTo>
                <a:lnTo>
                  <a:pt x="700511" y="1023367"/>
                </a:lnTo>
                <a:close/>
                <a:moveTo>
                  <a:pt x="0" y="334669"/>
                </a:moveTo>
                <a:lnTo>
                  <a:pt x="639176" y="334669"/>
                </a:lnTo>
                <a:lnTo>
                  <a:pt x="639176" y="527175"/>
                </a:lnTo>
                <a:lnTo>
                  <a:pt x="442257" y="527175"/>
                </a:lnTo>
                <a:lnTo>
                  <a:pt x="442257" y="1024405"/>
                </a:lnTo>
                <a:lnTo>
                  <a:pt x="196919" y="1024405"/>
                </a:lnTo>
                <a:lnTo>
                  <a:pt x="196919" y="527175"/>
                </a:lnTo>
                <a:lnTo>
                  <a:pt x="0" y="527175"/>
                </a:lnTo>
                <a:close/>
                <a:moveTo>
                  <a:pt x="2815932" y="333241"/>
                </a:moveTo>
                <a:cubicBezTo>
                  <a:pt x="3100277" y="333306"/>
                  <a:pt x="3201268" y="527239"/>
                  <a:pt x="3201268" y="686904"/>
                </a:cubicBezTo>
                <a:cubicBezTo>
                  <a:pt x="3201268" y="857082"/>
                  <a:pt x="3094176" y="1051016"/>
                  <a:pt x="2811843" y="1051016"/>
                </a:cubicBezTo>
                <a:cubicBezTo>
                  <a:pt x="2517049" y="1051016"/>
                  <a:pt x="2428260" y="847541"/>
                  <a:pt x="2428260" y="694497"/>
                </a:cubicBezTo>
                <a:cubicBezTo>
                  <a:pt x="2428260" y="502511"/>
                  <a:pt x="2555796" y="333241"/>
                  <a:pt x="2815932" y="333241"/>
                </a:cubicBezTo>
                <a:close/>
                <a:moveTo>
                  <a:pt x="2486421" y="0"/>
                </a:moveTo>
                <a:lnTo>
                  <a:pt x="3590311" y="0"/>
                </a:lnTo>
                <a:lnTo>
                  <a:pt x="3590311" y="1024187"/>
                </a:lnTo>
                <a:lnTo>
                  <a:pt x="3314338" y="1024187"/>
                </a:lnTo>
                <a:lnTo>
                  <a:pt x="3314338" y="220804"/>
                </a:lnTo>
                <a:lnTo>
                  <a:pt x="2486421" y="220804"/>
                </a:lnTo>
                <a:close/>
              </a:path>
            </a:pathLst>
          </a:custGeom>
          <a:solidFill>
            <a:schemeClr val="bg1"/>
          </a:solidFill>
          <a:ln w="6476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531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(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C3F1EB-4B15-4D96-9AE6-7C9B9ED3B6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för att skriva 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DD24C3-064E-4604-8908-A05996143914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Klicka för att skriva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4D9925-D6FE-4505-9A79-9F5DF7C3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t>2022-11-10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6D4500-7B7A-4E65-9304-714D36C7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C3F8F3-D121-4647-A81E-DA25D10D4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5840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9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sdelar (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C3F1EB-4B15-4D96-9AE6-7C9B9ED3B6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för att skriva 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DD24C3-064E-4604-8908-A0599614391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8" y="1520825"/>
            <a:ext cx="5400676" cy="3887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Klicka för att skriva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4D9925-D6FE-4505-9A79-9F5DF7C3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t>2022-11-10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6D4500-7B7A-4E65-9304-714D36C7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5439" y="5761724"/>
            <a:ext cx="4181174" cy="1800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C3F8F3-D121-4647-A81E-DA25D10D4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F481E8B-9CAD-4176-A81F-905533111E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75388" y="1520825"/>
            <a:ext cx="5395119" cy="3887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Klicka för att skriva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003262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7355" userDrawn="1">
          <p15:clr>
            <a:srgbClr val="FBAE40"/>
          </p15:clr>
        </p15:guide>
        <p15:guide id="4" pos="3727" userDrawn="1">
          <p15:clr>
            <a:srgbClr val="FBAE40"/>
          </p15:clr>
        </p15:guide>
        <p15:guide id="5" pos="395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 (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C3F1EB-4B15-4D96-9AE6-7C9B9ED3B6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234950"/>
            <a:ext cx="6948487" cy="106997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för att skriva 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4D9925-D6FE-4505-9A79-9F5DF7C3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t>2022-11-10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6D4500-7B7A-4E65-9304-714D36C7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C3F8F3-D121-4647-A81E-DA25D10D4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F49D8971-4829-4FC1-BEFE-6A7E4F2C425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15938" y="1520825"/>
            <a:ext cx="6961187" cy="3887788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Klicka för att lägga till bild</a:t>
            </a: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7F2D1409-2A9D-4D97-BF00-EFD95C004BD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24788" y="1520825"/>
            <a:ext cx="3527425" cy="38877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437377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29" userDrawn="1">
          <p15:clr>
            <a:srgbClr val="FBAE40"/>
          </p15:clr>
        </p15:guide>
        <p15:guide id="2" pos="4702" userDrawn="1">
          <p15:clr>
            <a:srgbClr val="FBAE40"/>
          </p15:clr>
        </p15:guide>
        <p15:guide id="3" pos="715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text (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4D9925-D6FE-4505-9A79-9F5DF7C3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t>2022-11-10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6D4500-7B7A-4E65-9304-714D36C7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C3F8F3-D121-4647-A81E-DA25D10D4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2">
            <a:extLst>
              <a:ext uri="{FF2B5EF4-FFF2-40B4-BE49-F238E27FC236}">
                <a16:creationId xmlns:a16="http://schemas.microsoft.com/office/drawing/2014/main" id="{AB8E5F54-6B56-4B9C-AD27-6DD2ED105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4313" y="1111250"/>
            <a:ext cx="4787900" cy="106997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id="{3962AA37-E5A7-4009-BCA4-C1DB506C66F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-1"/>
            <a:ext cx="6096001" cy="685714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bild</a:t>
            </a:r>
          </a:p>
        </p:txBody>
      </p:sp>
      <p:sp>
        <p:nvSpPr>
          <p:cNvPr id="11" name="Platshållare för text 11">
            <a:extLst>
              <a:ext uri="{FF2B5EF4-FFF2-40B4-BE49-F238E27FC236}">
                <a16:creationId xmlns:a16="http://schemas.microsoft.com/office/drawing/2014/main" id="{7DCC62F7-A009-42BC-8396-EFA2CA8F3A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64313" y="2480407"/>
            <a:ext cx="4787900" cy="292820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1038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35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15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, rubrik och text (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4D9925-D6FE-4505-9A79-9F5DF7C3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t>2022-11-10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6D4500-7B7A-4E65-9304-714D36C7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5439" y="5761724"/>
            <a:ext cx="4181174" cy="1800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C3F8F3-D121-4647-A81E-DA25D10D4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2">
            <a:extLst>
              <a:ext uri="{FF2B5EF4-FFF2-40B4-BE49-F238E27FC236}">
                <a16:creationId xmlns:a16="http://schemas.microsoft.com/office/drawing/2014/main" id="{AB8E5F54-6B56-4B9C-AD27-6DD2ED105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75388" y="1111250"/>
            <a:ext cx="5076826" cy="10699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11" name="Platshållare för text 11">
            <a:extLst>
              <a:ext uri="{FF2B5EF4-FFF2-40B4-BE49-F238E27FC236}">
                <a16:creationId xmlns:a16="http://schemas.microsoft.com/office/drawing/2014/main" id="{7DCC62F7-A009-42BC-8396-EFA2CA8F3A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75388" y="2480407"/>
            <a:ext cx="5076826" cy="292820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innehåll 12">
            <a:extLst>
              <a:ext uri="{FF2B5EF4-FFF2-40B4-BE49-F238E27FC236}">
                <a16:creationId xmlns:a16="http://schemas.microsoft.com/office/drawing/2014/main" id="{3A4099AB-CF02-4C56-98C9-5FD2C0771A1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15938" y="1111250"/>
            <a:ext cx="5400675" cy="42973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Klicka för att lägga till text eller objekt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43866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53" userDrawn="1">
          <p15:clr>
            <a:srgbClr val="FBAE40"/>
          </p15:clr>
        </p15:guide>
        <p15:guide id="2" pos="3727" userDrawn="1">
          <p15:clr>
            <a:srgbClr val="FBAE40"/>
          </p15:clr>
        </p15:guide>
        <p15:guide id="3" pos="715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(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B47CBA-48A8-48D5-B948-20088E16B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190A99E-74DB-4971-988B-62F9F0EE5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t>2022-11-10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66CAF3B-D86E-406D-BCF6-BC136F92D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78FADD1-20A2-42E8-ADA9-E99E82321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28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4BEA69CE-ADAB-4667-A26B-9435B808E6A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-1"/>
            <a:ext cx="12192000" cy="6857143"/>
          </a:xfrm>
          <a:custGeom>
            <a:avLst/>
            <a:gdLst>
              <a:gd name="connsiteX0" fmla="*/ 11361427 w 12192000"/>
              <a:gd name="connsiteY0" fmla="*/ 441824 h 6857143"/>
              <a:gd name="connsiteX1" fmla="*/ 11361427 w 12192000"/>
              <a:gd name="connsiteY1" fmla="*/ 545874 h 6857143"/>
              <a:gd name="connsiteX2" fmla="*/ 11469455 w 12192000"/>
              <a:gd name="connsiteY2" fmla="*/ 545874 h 6857143"/>
              <a:gd name="connsiteX3" fmla="*/ 11469455 w 12192000"/>
              <a:gd name="connsiteY3" fmla="*/ 817087 h 6857143"/>
              <a:gd name="connsiteX4" fmla="*/ 11603204 w 12192000"/>
              <a:gd name="connsiteY4" fmla="*/ 817087 h 6857143"/>
              <a:gd name="connsiteX5" fmla="*/ 11603204 w 12192000"/>
              <a:gd name="connsiteY5" fmla="*/ 545874 h 6857143"/>
              <a:gd name="connsiteX6" fmla="*/ 11711232 w 12192000"/>
              <a:gd name="connsiteY6" fmla="*/ 545874 h 6857143"/>
              <a:gd name="connsiteX7" fmla="*/ 11711232 w 12192000"/>
              <a:gd name="connsiteY7" fmla="*/ 441824 h 6857143"/>
              <a:gd name="connsiteX8" fmla="*/ 11361428 w 12192000"/>
              <a:gd name="connsiteY8" fmla="*/ 260344 h 6857143"/>
              <a:gd name="connsiteX9" fmla="*/ 11361428 w 12192000"/>
              <a:gd name="connsiteY9" fmla="*/ 377822 h 6857143"/>
              <a:gd name="connsiteX10" fmla="*/ 11801957 w 12192000"/>
              <a:gd name="connsiteY10" fmla="*/ 377822 h 6857143"/>
              <a:gd name="connsiteX11" fmla="*/ 11801957 w 12192000"/>
              <a:gd name="connsiteY11" fmla="*/ 817087 h 6857143"/>
              <a:gd name="connsiteX12" fmla="*/ 11950469 w 12192000"/>
              <a:gd name="connsiteY12" fmla="*/ 817087 h 6857143"/>
              <a:gd name="connsiteX13" fmla="*/ 11950469 w 12192000"/>
              <a:gd name="connsiteY13" fmla="*/ 260344 h 6857143"/>
              <a:gd name="connsiteX14" fmla="*/ 0 w 12192000"/>
              <a:gd name="connsiteY14" fmla="*/ 0 h 6857143"/>
              <a:gd name="connsiteX15" fmla="*/ 12192000 w 12192000"/>
              <a:gd name="connsiteY15" fmla="*/ 0 h 6857143"/>
              <a:gd name="connsiteX16" fmla="*/ 12192000 w 12192000"/>
              <a:gd name="connsiteY16" fmla="*/ 6857143 h 6857143"/>
              <a:gd name="connsiteX17" fmla="*/ 0 w 12192000"/>
              <a:gd name="connsiteY17" fmla="*/ 6857143 h 685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192000" h="6857143">
                <a:moveTo>
                  <a:pt x="11361427" y="441824"/>
                </a:moveTo>
                <a:lnTo>
                  <a:pt x="11361427" y="545874"/>
                </a:lnTo>
                <a:lnTo>
                  <a:pt x="11469455" y="545874"/>
                </a:lnTo>
                <a:lnTo>
                  <a:pt x="11469455" y="817087"/>
                </a:lnTo>
                <a:lnTo>
                  <a:pt x="11603204" y="817087"/>
                </a:lnTo>
                <a:lnTo>
                  <a:pt x="11603204" y="545874"/>
                </a:lnTo>
                <a:lnTo>
                  <a:pt x="11711232" y="545874"/>
                </a:lnTo>
                <a:lnTo>
                  <a:pt x="11711232" y="441824"/>
                </a:lnTo>
                <a:close/>
                <a:moveTo>
                  <a:pt x="11361428" y="260344"/>
                </a:moveTo>
                <a:lnTo>
                  <a:pt x="11361428" y="377822"/>
                </a:lnTo>
                <a:lnTo>
                  <a:pt x="11801957" y="377822"/>
                </a:lnTo>
                <a:lnTo>
                  <a:pt x="11801957" y="817087"/>
                </a:lnTo>
                <a:lnTo>
                  <a:pt x="11950469" y="817087"/>
                </a:lnTo>
                <a:lnTo>
                  <a:pt x="11950469" y="260344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7143"/>
                </a:lnTo>
                <a:lnTo>
                  <a:pt x="0" y="685714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bild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E019CCA-4FA2-423E-8E40-0E1386B5C54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FC1B9C-2487-4771-9FE1-11966026EA20}" type="datetimeFigureOut">
              <a:rPr lang="sv-SE" smtClean="0"/>
              <a:pPr/>
              <a:t>2022-11-10</a:t>
            </a:fld>
            <a:endParaRPr lang="sv-SE" dirty="0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E3D06DC2-31D6-4662-A692-040688247E7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5DA0E3F9-6269-468D-AB7E-4F175344292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92668B-B223-40BD-BB8B-DE843844361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A43580B5-B079-4530-B79C-DE0CD111C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79654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35">
          <p15:clr>
            <a:srgbClr val="FBAE40"/>
          </p15:clr>
        </p15:guide>
        <p15:guide id="2" pos="3840">
          <p15:clr>
            <a:srgbClr val="FBAE40"/>
          </p15:clr>
        </p15:guide>
        <p15:guide id="3" pos="715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/Film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ogotyp">
            <a:extLst>
              <a:ext uri="{FF2B5EF4-FFF2-40B4-BE49-F238E27FC236}">
                <a16:creationId xmlns:a16="http://schemas.microsoft.com/office/drawing/2014/main" id="{B372500E-C18C-46B7-B797-A2691975E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1361426" y="260343"/>
            <a:ext cx="589042" cy="556743"/>
          </a:xfrm>
          <a:custGeom>
            <a:avLst/>
            <a:gdLst>
              <a:gd name="connsiteX0" fmla="*/ 0 w 589042"/>
              <a:gd name="connsiteY0" fmla="*/ 181480 h 556743"/>
              <a:gd name="connsiteX1" fmla="*/ 349805 w 589042"/>
              <a:gd name="connsiteY1" fmla="*/ 181480 h 556743"/>
              <a:gd name="connsiteX2" fmla="*/ 349805 w 589042"/>
              <a:gd name="connsiteY2" fmla="*/ 285530 h 556743"/>
              <a:gd name="connsiteX3" fmla="*/ 241777 w 589042"/>
              <a:gd name="connsiteY3" fmla="*/ 285530 h 556743"/>
              <a:gd name="connsiteX4" fmla="*/ 241777 w 589042"/>
              <a:gd name="connsiteY4" fmla="*/ 556743 h 556743"/>
              <a:gd name="connsiteX5" fmla="*/ 108028 w 589042"/>
              <a:gd name="connsiteY5" fmla="*/ 556743 h 556743"/>
              <a:gd name="connsiteX6" fmla="*/ 108028 w 589042"/>
              <a:gd name="connsiteY6" fmla="*/ 285530 h 556743"/>
              <a:gd name="connsiteX7" fmla="*/ 0 w 589042"/>
              <a:gd name="connsiteY7" fmla="*/ 285530 h 556743"/>
              <a:gd name="connsiteX8" fmla="*/ 1 w 589042"/>
              <a:gd name="connsiteY8" fmla="*/ 0 h 556743"/>
              <a:gd name="connsiteX9" fmla="*/ 589042 w 589042"/>
              <a:gd name="connsiteY9" fmla="*/ 0 h 556743"/>
              <a:gd name="connsiteX10" fmla="*/ 589042 w 589042"/>
              <a:gd name="connsiteY10" fmla="*/ 556743 h 556743"/>
              <a:gd name="connsiteX11" fmla="*/ 440530 w 589042"/>
              <a:gd name="connsiteY11" fmla="*/ 556743 h 556743"/>
              <a:gd name="connsiteX12" fmla="*/ 440530 w 589042"/>
              <a:gd name="connsiteY12" fmla="*/ 117478 h 556743"/>
              <a:gd name="connsiteX13" fmla="*/ 1 w 589042"/>
              <a:gd name="connsiteY13" fmla="*/ 117478 h 5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042" h="556743">
                <a:moveTo>
                  <a:pt x="0" y="181480"/>
                </a:moveTo>
                <a:lnTo>
                  <a:pt x="349805" y="181480"/>
                </a:lnTo>
                <a:lnTo>
                  <a:pt x="349805" y="285530"/>
                </a:lnTo>
                <a:lnTo>
                  <a:pt x="241777" y="285530"/>
                </a:lnTo>
                <a:lnTo>
                  <a:pt x="241777" y="556743"/>
                </a:lnTo>
                <a:lnTo>
                  <a:pt x="108028" y="556743"/>
                </a:lnTo>
                <a:lnTo>
                  <a:pt x="108028" y="285530"/>
                </a:lnTo>
                <a:lnTo>
                  <a:pt x="0" y="285530"/>
                </a:lnTo>
                <a:close/>
                <a:moveTo>
                  <a:pt x="1" y="0"/>
                </a:moveTo>
                <a:lnTo>
                  <a:pt x="589042" y="0"/>
                </a:lnTo>
                <a:lnTo>
                  <a:pt x="589042" y="556743"/>
                </a:lnTo>
                <a:lnTo>
                  <a:pt x="440530" y="556743"/>
                </a:lnTo>
                <a:lnTo>
                  <a:pt x="440530" y="117478"/>
                </a:lnTo>
                <a:lnTo>
                  <a:pt x="1" y="117478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8098DC8-9E8F-4399-A2B4-5A556707C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media 7">
            <a:extLst>
              <a:ext uri="{FF2B5EF4-FFF2-40B4-BE49-F238E27FC236}">
                <a16:creationId xmlns:a16="http://schemas.microsoft.com/office/drawing/2014/main" id="{377BB1DF-30C0-46B2-B791-BE5715EBF7DD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515938" y="1520825"/>
            <a:ext cx="8675687" cy="503237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ett medieklipp</a:t>
            </a:r>
          </a:p>
        </p:txBody>
      </p:sp>
    </p:spTree>
    <p:extLst>
      <p:ext uri="{BB962C8B-B14F-4D97-AF65-F5344CB8AC3E}">
        <p14:creationId xmlns:p14="http://schemas.microsoft.com/office/powerpoint/2010/main" val="4261117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79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C77F1F7-CEA0-4538-B535-328967967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34950"/>
            <a:ext cx="8675688" cy="1069975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AC1AA8E-B56B-48E7-9EE0-2A06FAD1D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7" y="1520825"/>
            <a:ext cx="8675687" cy="38877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B8BA9E8-8336-4409-85CC-9EB7677C74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5937" y="5756877"/>
            <a:ext cx="108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1FC1B9C-2487-4771-9FE1-11966026EA20}" type="datetimeFigureOut">
              <a:rPr lang="sv-SE" smtClean="0"/>
              <a:pPr/>
              <a:t>2022-11-10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969A1D-00CF-4FC2-9D04-8112B65071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35439" y="5761724"/>
            <a:ext cx="41796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9D79E8-38BE-4BA1-8D16-4CF140044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5937" y="5980217"/>
            <a:ext cx="418829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E92668B-B223-40BD-BB8B-DE8438443619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Designelement">
            <a:extLst>
              <a:ext uri="{FF2B5EF4-FFF2-40B4-BE49-F238E27FC236}">
                <a16:creationId xmlns:a16="http://schemas.microsoft.com/office/drawing/2014/main" id="{0A281A8B-01D3-4C40-9C0C-B77DA5F519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rcRect l="362"/>
          <a:stretch/>
        </p:blipFill>
        <p:spPr>
          <a:xfrm>
            <a:off x="0" y="6019786"/>
            <a:ext cx="11856062" cy="584332"/>
          </a:xfrm>
          <a:prstGeom prst="rect">
            <a:avLst/>
          </a:prstGeom>
        </p:spPr>
      </p:pic>
      <p:sp>
        <p:nvSpPr>
          <p:cNvPr id="10" name="Logotyp">
            <a:extLst>
              <a:ext uri="{FF2B5EF4-FFF2-40B4-BE49-F238E27FC236}">
                <a16:creationId xmlns:a16="http://schemas.microsoft.com/office/drawing/2014/main" id="{59783215-15A8-412D-A290-DB5E4185B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1361426" y="260343"/>
            <a:ext cx="589042" cy="556743"/>
          </a:xfrm>
          <a:custGeom>
            <a:avLst/>
            <a:gdLst>
              <a:gd name="connsiteX0" fmla="*/ 0 w 589042"/>
              <a:gd name="connsiteY0" fmla="*/ 181480 h 556743"/>
              <a:gd name="connsiteX1" fmla="*/ 349805 w 589042"/>
              <a:gd name="connsiteY1" fmla="*/ 181480 h 556743"/>
              <a:gd name="connsiteX2" fmla="*/ 349805 w 589042"/>
              <a:gd name="connsiteY2" fmla="*/ 285530 h 556743"/>
              <a:gd name="connsiteX3" fmla="*/ 241777 w 589042"/>
              <a:gd name="connsiteY3" fmla="*/ 285530 h 556743"/>
              <a:gd name="connsiteX4" fmla="*/ 241777 w 589042"/>
              <a:gd name="connsiteY4" fmla="*/ 556743 h 556743"/>
              <a:gd name="connsiteX5" fmla="*/ 108028 w 589042"/>
              <a:gd name="connsiteY5" fmla="*/ 556743 h 556743"/>
              <a:gd name="connsiteX6" fmla="*/ 108028 w 589042"/>
              <a:gd name="connsiteY6" fmla="*/ 285530 h 556743"/>
              <a:gd name="connsiteX7" fmla="*/ 0 w 589042"/>
              <a:gd name="connsiteY7" fmla="*/ 285530 h 556743"/>
              <a:gd name="connsiteX8" fmla="*/ 1 w 589042"/>
              <a:gd name="connsiteY8" fmla="*/ 0 h 556743"/>
              <a:gd name="connsiteX9" fmla="*/ 589042 w 589042"/>
              <a:gd name="connsiteY9" fmla="*/ 0 h 556743"/>
              <a:gd name="connsiteX10" fmla="*/ 589042 w 589042"/>
              <a:gd name="connsiteY10" fmla="*/ 556743 h 556743"/>
              <a:gd name="connsiteX11" fmla="*/ 440530 w 589042"/>
              <a:gd name="connsiteY11" fmla="*/ 556743 h 556743"/>
              <a:gd name="connsiteX12" fmla="*/ 440530 w 589042"/>
              <a:gd name="connsiteY12" fmla="*/ 117478 h 556743"/>
              <a:gd name="connsiteX13" fmla="*/ 1 w 589042"/>
              <a:gd name="connsiteY13" fmla="*/ 117478 h 5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042" h="556743">
                <a:moveTo>
                  <a:pt x="0" y="181480"/>
                </a:moveTo>
                <a:lnTo>
                  <a:pt x="349805" y="181480"/>
                </a:lnTo>
                <a:lnTo>
                  <a:pt x="349805" y="285530"/>
                </a:lnTo>
                <a:lnTo>
                  <a:pt x="241777" y="285530"/>
                </a:lnTo>
                <a:lnTo>
                  <a:pt x="241777" y="556743"/>
                </a:lnTo>
                <a:lnTo>
                  <a:pt x="108028" y="556743"/>
                </a:lnTo>
                <a:lnTo>
                  <a:pt x="108028" y="285530"/>
                </a:lnTo>
                <a:lnTo>
                  <a:pt x="0" y="285530"/>
                </a:lnTo>
                <a:close/>
                <a:moveTo>
                  <a:pt x="1" y="0"/>
                </a:moveTo>
                <a:lnTo>
                  <a:pt x="589042" y="0"/>
                </a:lnTo>
                <a:lnTo>
                  <a:pt x="589042" y="556743"/>
                </a:lnTo>
                <a:lnTo>
                  <a:pt x="440530" y="556743"/>
                </a:lnTo>
                <a:lnTo>
                  <a:pt x="440530" y="117478"/>
                </a:lnTo>
                <a:lnTo>
                  <a:pt x="1" y="117478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195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61" r:id="rId4"/>
    <p:sldLayoutId id="2147483664" r:id="rId5"/>
    <p:sldLayoutId id="2147483665" r:id="rId6"/>
    <p:sldLayoutId id="2147483654" r:id="rId7"/>
    <p:sldLayoutId id="2147483669" r:id="rId8"/>
    <p:sldLayoutId id="2147483670" r:id="rId9"/>
    <p:sldLayoutId id="2147483674" r:id="rId10"/>
    <p:sldLayoutId id="2147483660" r:id="rId11"/>
    <p:sldLayoutId id="2147483668" r:id="rId12"/>
    <p:sldLayoutId id="2147483672" r:id="rId13"/>
    <p:sldLayoutId id="2147483662" r:id="rId14"/>
    <p:sldLayoutId id="2147483663" r:id="rId15"/>
    <p:sldLayoutId id="2147483666" r:id="rId16"/>
    <p:sldLayoutId id="2147483671" r:id="rId17"/>
    <p:sldLayoutId id="2147483673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●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7305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714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51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14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5" userDrawn="1">
          <p15:clr>
            <a:srgbClr val="F26B43"/>
          </p15:clr>
        </p15:guide>
        <p15:guide id="4" pos="7514" userDrawn="1">
          <p15:clr>
            <a:srgbClr val="F26B43"/>
          </p15:clr>
        </p15:guide>
        <p15:guide id="5" orient="horz" pos="822" userDrawn="1">
          <p15:clr>
            <a:srgbClr val="F26B43"/>
          </p15:clr>
        </p15:guide>
        <p15:guide id="6" orient="horz" pos="148" userDrawn="1">
          <p15:clr>
            <a:srgbClr val="F26B43"/>
          </p15:clr>
        </p15:guide>
        <p15:guide id="7" orient="horz" pos="3407" userDrawn="1">
          <p15:clr>
            <a:srgbClr val="F26B43"/>
          </p15:clr>
        </p15:guide>
        <p15:guide id="8" orient="horz" pos="958" userDrawn="1">
          <p15:clr>
            <a:srgbClr val="F26B43"/>
          </p15:clr>
        </p15:guide>
        <p15:guide id="9" pos="1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sertedImage">
            <a:extLst>
              <a:ext uri="{FF2B5EF4-FFF2-40B4-BE49-F238E27FC236}">
                <a16:creationId xmlns:a16="http://schemas.microsoft.com/office/drawing/2014/main" id="{84DB27EE-54B3-474D-A618-6C0AAE1A496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2" r="21912"/>
          <a:stretch>
            <a:fillRect/>
          </a:stretch>
        </p:blipFill>
        <p:spPr/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29D2D358-AEEB-4841-9CBB-2A79C6A4F8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Ekonomistyrning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CCB55FC-0B17-485D-91BA-C00175EDD7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Presentation av </a:t>
            </a:r>
          </a:p>
          <a:p>
            <a:r>
              <a:rPr lang="sv-SE" dirty="0"/>
              <a:t>Ekonomistyrning </a:t>
            </a:r>
          </a:p>
          <a:p>
            <a:r>
              <a:rPr lang="sv-SE" dirty="0"/>
              <a:t>i Tibro kommun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5464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408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0015C5-70C7-406F-BA8A-F1CC6F32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670139"/>
            <a:ext cx="8229600" cy="1079720"/>
          </a:xfrm>
        </p:spPr>
        <p:txBody>
          <a:bodyPr/>
          <a:lstStyle/>
          <a:p>
            <a:r>
              <a:rPr lang="sv-SE"/>
              <a:t>Innehållsförteckning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C1C300-B713-4110-B23D-1CEF1FF1B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916601"/>
            <a:ext cx="8229600" cy="42095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49580" indent="-449580"/>
            <a:r>
              <a:rPr lang="sv-SE" dirty="0"/>
              <a:t>1. Budgetansvarigs roll</a:t>
            </a:r>
          </a:p>
          <a:p>
            <a:pPr marL="449580" indent="-449580"/>
            <a:r>
              <a:rPr lang="sv-SE" dirty="0"/>
              <a:t>2. Vad är Ekonomistyrning</a:t>
            </a:r>
          </a:p>
          <a:p>
            <a:pPr marL="449580" indent="-449580"/>
            <a:r>
              <a:rPr lang="sv-SE" dirty="0"/>
              <a:t>3. Ekonomiåret Budget, Prognos, Bokslut </a:t>
            </a:r>
          </a:p>
          <a:p>
            <a:pPr marL="449580" indent="-449580"/>
            <a:r>
              <a:rPr lang="sv-SE" dirty="0"/>
              <a:t>4. Ekonomistöd</a:t>
            </a:r>
          </a:p>
        </p:txBody>
      </p:sp>
    </p:spTree>
    <p:extLst>
      <p:ext uri="{BB962C8B-B14F-4D97-AF65-F5344CB8AC3E}">
        <p14:creationId xmlns:p14="http://schemas.microsoft.com/office/powerpoint/2010/main" val="124803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958ACD-1821-4481-A383-D1B4F05FD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33420"/>
            <a:ext cx="8229600" cy="763318"/>
          </a:xfrm>
        </p:spPr>
        <p:txBody>
          <a:bodyPr>
            <a:normAutofit/>
          </a:bodyPr>
          <a:lstStyle/>
          <a:p>
            <a:r>
              <a:rPr lang="sv-SE" dirty="0"/>
              <a:t>1. Din roll som budgetansvarig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1B5B6C-DB84-4DC6-B172-4AA022B6D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92871"/>
            <a:ext cx="8229600" cy="4233292"/>
          </a:xfrm>
        </p:spPr>
        <p:txBody>
          <a:bodyPr>
            <a:normAutofit fontScale="92500" lnSpcReduction="20000"/>
          </a:bodyPr>
          <a:lstStyle/>
          <a:p>
            <a:r>
              <a:rPr lang="sv-SE" dirty="0">
                <a:cs typeface="Calibri"/>
              </a:rPr>
              <a:t>God hushållning innebär att resurserna (skattebetalarnas medel) ska användas effektivt, vara behovsdrivna och skapa ett mervärde och vara till nytta för dem vi är till för, det vill säga </a:t>
            </a:r>
            <a:r>
              <a:rPr lang="sv-SE" b="1" dirty="0">
                <a:cs typeface="Calibri"/>
              </a:rPr>
              <a:t>kommunens invånare.</a:t>
            </a:r>
          </a:p>
          <a:p>
            <a:r>
              <a:rPr lang="sv-SE" dirty="0"/>
              <a:t>Budgetansvariga ansvarar för realistiska, transparenta och ärliga budgetar och prognoser</a:t>
            </a:r>
            <a:endParaRPr lang="sv-SE" b="1" dirty="0">
              <a:cs typeface="Calibri"/>
            </a:endParaRPr>
          </a:p>
          <a:p>
            <a:r>
              <a:rPr lang="sv-SE" dirty="0"/>
              <a:t>Du ska ha god förståelse, kännedom och kontroll över din budget. Detta för att du ska kunna beräkna ekonomiska effekter och kunna omfördela/omprioritera resurser vid behov (ekonomistyrning).</a:t>
            </a:r>
          </a:p>
          <a:p>
            <a:r>
              <a:rPr lang="sv-SE" dirty="0"/>
              <a:t>Ansvar för ekonomistyrning av tilldelad budget inom egen organisation. </a:t>
            </a:r>
          </a:p>
          <a:p>
            <a:r>
              <a:rPr lang="sv-SE" dirty="0"/>
              <a:t>Tänk på att budgetera kostnader och intäkter på rätt verksamheter och konton enligt kommun-bas och SCB:s anvisningar. Stöd finns hos ekonomienheten.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2655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28589A-E085-40C2-90B5-3A95FF82C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>
                <a:latin typeface="Arial" panose="020B0604020202020204" pitchFamily="34" charset="0"/>
                <a:cs typeface="Arial" panose="020B0604020202020204" pitchFamily="34" charset="0"/>
              </a:rPr>
              <a:t>1. Kompetenstrappan - målbild</a:t>
            </a:r>
            <a:endParaRPr lang="sv-SE" dirty="0"/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68F301E9-B188-435B-8A24-BE78842C1F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81200" y="1524000"/>
            <a:ext cx="8229600" cy="442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87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650" y="799082"/>
            <a:ext cx="8229600" cy="628065"/>
          </a:xfrm>
        </p:spPr>
        <p:txBody>
          <a:bodyPr>
            <a:noAutofit/>
          </a:bodyPr>
          <a:lstStyle/>
          <a:p>
            <a:r>
              <a:rPr lang="sv-SE" sz="4000" dirty="0"/>
              <a:t>2. Ekonomistyrning 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981200" y="1781564"/>
            <a:ext cx="8229600" cy="38140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1" indent="0">
              <a:buNone/>
              <a:tabLst>
                <a:tab pos="2246313" algn="l"/>
                <a:tab pos="4127500" algn="l"/>
              </a:tabLst>
            </a:pPr>
            <a:r>
              <a:rPr lang="sv-SE" dirty="0"/>
              <a:t>Ekonomistyrning är alla de åtgärder inom en verksamhet/kommun/region eller myndighet som utförs för att uppnå ekonomiska mål.</a:t>
            </a:r>
          </a:p>
          <a:p>
            <a:pPr marL="0" lvl="1" indent="0">
              <a:buNone/>
              <a:tabLst>
                <a:tab pos="2246313" algn="l"/>
                <a:tab pos="4127500" algn="l"/>
              </a:tabLst>
            </a:pPr>
            <a:r>
              <a:rPr lang="sv-SE" dirty="0"/>
              <a:t>De delas upp i olika delar, de tydligaste är </a:t>
            </a:r>
          </a:p>
          <a:p>
            <a:pPr marL="449580" lvl="1" indent="-449580">
              <a:buFont typeface="Wingdings" panose="05000000000000000000" pitchFamily="2" charset="2"/>
              <a:buChar char="Ø"/>
              <a:tabLst>
                <a:tab pos="2246313" algn="l"/>
                <a:tab pos="4127500" algn="l"/>
              </a:tabLst>
            </a:pPr>
            <a:r>
              <a:rPr lang="sv-SE" dirty="0"/>
              <a:t>Planering	</a:t>
            </a:r>
          </a:p>
          <a:p>
            <a:pPr marL="449580" lvl="1" indent="-449580">
              <a:buFont typeface="Wingdings" panose="05000000000000000000" pitchFamily="2" charset="2"/>
              <a:buChar char="Ø"/>
              <a:tabLst>
                <a:tab pos="2246313" algn="l"/>
                <a:tab pos="4127500" algn="l"/>
              </a:tabLst>
            </a:pPr>
            <a:r>
              <a:rPr lang="sv-SE" dirty="0"/>
              <a:t>Budgetering	</a:t>
            </a:r>
          </a:p>
          <a:p>
            <a:pPr marL="449580" lvl="1" indent="-449580">
              <a:buFont typeface="Wingdings" panose="05000000000000000000" pitchFamily="2" charset="2"/>
              <a:buChar char="Ø"/>
              <a:tabLst>
                <a:tab pos="2246313" algn="l"/>
                <a:tab pos="4127500" algn="l"/>
              </a:tabLst>
            </a:pPr>
            <a:r>
              <a:rPr lang="sv-SE" dirty="0"/>
              <a:t>Rapportering</a:t>
            </a:r>
          </a:p>
          <a:p>
            <a:pPr marL="449580" lvl="1" indent="-449580">
              <a:buFont typeface="Wingdings" panose="05000000000000000000" pitchFamily="2" charset="2"/>
              <a:buChar char="Ø"/>
              <a:tabLst>
                <a:tab pos="2246313" algn="l"/>
                <a:tab pos="4127500" algn="l"/>
              </a:tabLst>
            </a:pPr>
            <a:endParaRPr lang="sv-SE" dirty="0"/>
          </a:p>
          <a:p>
            <a:pPr marL="0" lvl="1" indent="0">
              <a:buNone/>
              <a:tabLst>
                <a:tab pos="2246313" algn="l"/>
                <a:tab pos="4127500" algn="l"/>
              </a:tabLst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692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D47929-E206-4878-A476-3862560F5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190" y="450494"/>
            <a:ext cx="8205870" cy="688362"/>
          </a:xfrm>
        </p:spPr>
        <p:txBody>
          <a:bodyPr>
            <a:normAutofit/>
          </a:bodyPr>
          <a:lstStyle/>
          <a:p>
            <a:r>
              <a:rPr lang="sv-SE" dirty="0"/>
              <a:t>2. Syfte ekonomistyrning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E8982252-CC38-452A-A43A-A0E5C3557593}"/>
              </a:ext>
            </a:extLst>
          </p:cNvPr>
          <p:cNvSpPr/>
          <p:nvPr/>
        </p:nvSpPr>
        <p:spPr>
          <a:xfrm>
            <a:off x="2176050" y="1567490"/>
            <a:ext cx="1952069" cy="123428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dirty="0">
                <a:cs typeface="Calibri"/>
              </a:rPr>
              <a:t>Budget - Resursför-delning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56E7A84-0FD1-48E3-BDA0-BA942DB73479}"/>
              </a:ext>
            </a:extLst>
          </p:cNvPr>
          <p:cNvSpPr/>
          <p:nvPr/>
        </p:nvSpPr>
        <p:spPr>
          <a:xfrm>
            <a:off x="4637877" y="1567518"/>
            <a:ext cx="2020098" cy="123425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dirty="0">
                <a:cs typeface="Calibri"/>
              </a:rPr>
              <a:t>Planera och beräkna - Detaljbudgetering</a:t>
            </a:r>
            <a:endParaRPr lang="sv-SE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3F66CD9A-6698-41D6-BDB8-DA471050D1CA}"/>
              </a:ext>
            </a:extLst>
          </p:cNvPr>
          <p:cNvSpPr/>
          <p:nvPr/>
        </p:nvSpPr>
        <p:spPr>
          <a:xfrm>
            <a:off x="4636887" y="3352334"/>
            <a:ext cx="1936467" cy="11952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dirty="0">
                <a:cs typeface="Calibri"/>
              </a:rPr>
              <a:t>Analysera avvikelser</a:t>
            </a:r>
            <a:endParaRPr lang="sv-SE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6A3EE207-1A1E-4E3E-B520-77EBC86D87DA}"/>
              </a:ext>
            </a:extLst>
          </p:cNvPr>
          <p:cNvSpPr/>
          <p:nvPr/>
        </p:nvSpPr>
        <p:spPr>
          <a:xfrm>
            <a:off x="4626998" y="5115306"/>
            <a:ext cx="1913061" cy="1374719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dirty="0">
                <a:cs typeface="Calibri"/>
              </a:rPr>
              <a:t>Översikt över kommunens resultat, tillgångar och skulder</a:t>
            </a:r>
          </a:p>
        </p:txBody>
      </p:sp>
      <p:sp>
        <p:nvSpPr>
          <p:cNvPr id="15" name="Flödesschema: Beslut 14">
            <a:extLst>
              <a:ext uri="{FF2B5EF4-FFF2-40B4-BE49-F238E27FC236}">
                <a16:creationId xmlns:a16="http://schemas.microsoft.com/office/drawing/2014/main" id="{2678E88B-5673-49B9-B6E4-085969649B81}"/>
              </a:ext>
            </a:extLst>
          </p:cNvPr>
          <p:cNvSpPr/>
          <p:nvPr/>
        </p:nvSpPr>
        <p:spPr>
          <a:xfrm>
            <a:off x="6857657" y="1257742"/>
            <a:ext cx="3226958" cy="1726597"/>
          </a:xfrm>
          <a:prstGeom prst="flowChartDecisi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>
              <a:cs typeface="Calibri"/>
            </a:endParaRPr>
          </a:p>
          <a:p>
            <a:pPr algn="ctr"/>
            <a:r>
              <a:rPr lang="sv-SE" sz="1600" dirty="0">
                <a:cs typeface="Calibri"/>
              </a:rPr>
              <a:t>Hantera obalanser, vidta åtgärder och ev. omfördela resurser. </a:t>
            </a:r>
            <a:endParaRPr lang="sv-SE" dirty="0">
              <a:cs typeface="Calibri"/>
            </a:endParaRPr>
          </a:p>
          <a:p>
            <a:pPr algn="ctr"/>
            <a:endParaRPr lang="sv-SE" dirty="0">
              <a:cs typeface="Calibri"/>
            </a:endParaRPr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D19AD388-3C3A-495D-B381-6BEEDAD7C73F}"/>
              </a:ext>
            </a:extLst>
          </p:cNvPr>
          <p:cNvSpPr/>
          <p:nvPr/>
        </p:nvSpPr>
        <p:spPr>
          <a:xfrm>
            <a:off x="2175725" y="3271335"/>
            <a:ext cx="1952069" cy="1234282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>
                <a:cs typeface="Calibri"/>
              </a:rPr>
              <a:t>Prognos</a:t>
            </a:r>
            <a:endParaRPr lang="sv-SE"/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1E6F86E2-31B9-4672-B59A-11253FC24E12}"/>
              </a:ext>
            </a:extLst>
          </p:cNvPr>
          <p:cNvSpPr/>
          <p:nvPr/>
        </p:nvSpPr>
        <p:spPr>
          <a:xfrm>
            <a:off x="2175725" y="5112867"/>
            <a:ext cx="1952069" cy="1234282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dirty="0">
                <a:cs typeface="Calibri"/>
              </a:rPr>
              <a:t>Bokslut</a:t>
            </a:r>
            <a:endParaRPr lang="sv-SE" dirty="0"/>
          </a:p>
        </p:txBody>
      </p:sp>
      <p:sp>
        <p:nvSpPr>
          <p:cNvPr id="18" name="Flödesschema: Beslut 17">
            <a:extLst>
              <a:ext uri="{FF2B5EF4-FFF2-40B4-BE49-F238E27FC236}">
                <a16:creationId xmlns:a16="http://schemas.microsoft.com/office/drawing/2014/main" id="{11C5F20A-E1D0-4A94-A5F4-C3F9EAB5235B}"/>
              </a:ext>
            </a:extLst>
          </p:cNvPr>
          <p:cNvSpPr/>
          <p:nvPr/>
        </p:nvSpPr>
        <p:spPr>
          <a:xfrm>
            <a:off x="6794212" y="3103226"/>
            <a:ext cx="3353848" cy="1759295"/>
          </a:xfrm>
          <a:prstGeom prst="flowChartDecision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sz="1600" dirty="0">
                <a:cs typeface="Calibri"/>
              </a:rPr>
              <a:t>Identifiera budgetavvikelse, informera överordnad chef, vidta åtgärder.</a:t>
            </a:r>
            <a:endParaRPr lang="sv-SE" dirty="0"/>
          </a:p>
        </p:txBody>
      </p:sp>
      <p:sp>
        <p:nvSpPr>
          <p:cNvPr id="19" name="Flödesschema: Beslut 18">
            <a:extLst>
              <a:ext uri="{FF2B5EF4-FFF2-40B4-BE49-F238E27FC236}">
                <a16:creationId xmlns:a16="http://schemas.microsoft.com/office/drawing/2014/main" id="{D607A11C-1BD0-4F18-9C6C-510A483A2EE9}"/>
              </a:ext>
            </a:extLst>
          </p:cNvPr>
          <p:cNvSpPr/>
          <p:nvPr/>
        </p:nvSpPr>
        <p:spPr>
          <a:xfrm>
            <a:off x="6845122" y="4981407"/>
            <a:ext cx="3252028" cy="1642515"/>
          </a:xfrm>
          <a:prstGeom prst="flowChartDecision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sz="1600" dirty="0">
                <a:cs typeface="Calibri"/>
              </a:rPr>
              <a:t>Uppföljning- ta lärdom inför kommande budget </a:t>
            </a:r>
          </a:p>
        </p:txBody>
      </p:sp>
    </p:spTree>
    <p:extLst>
      <p:ext uri="{BB962C8B-B14F-4D97-AF65-F5344CB8AC3E}">
        <p14:creationId xmlns:p14="http://schemas.microsoft.com/office/powerpoint/2010/main" val="421279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FE0B9A-6A86-4EFE-9492-B4574BE0A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22486"/>
            <a:ext cx="8229600" cy="1018703"/>
          </a:xfrm>
        </p:spPr>
        <p:txBody>
          <a:bodyPr>
            <a:normAutofit/>
          </a:bodyPr>
          <a:lstStyle/>
          <a:p>
            <a:r>
              <a:rPr lang="sv-SE" dirty="0"/>
              <a:t>3. Ekonomiåret</a:t>
            </a:r>
            <a:br>
              <a:rPr lang="sv-SE" dirty="0"/>
            </a:br>
            <a:r>
              <a:rPr lang="sv-SE" dirty="0"/>
              <a:t>Budget, Prognos, Bokslut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DFB8E789-8C5C-409D-9853-B2C3DDACE4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6290" y="1420364"/>
            <a:ext cx="8364511" cy="480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011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20350D-C801-4C56-8ABB-B5BE1564E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4. Stöd från förvaltningsekonom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53D2C1-9DE1-4102-A917-1072C593F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Sammanhållande för budget och prognos</a:t>
            </a:r>
          </a:p>
          <a:p>
            <a:r>
              <a:rPr lang="sv-SE" dirty="0"/>
              <a:t>Utbildning</a:t>
            </a:r>
          </a:p>
          <a:p>
            <a:r>
              <a:rPr lang="sv-SE" dirty="0"/>
              <a:t>Rapporteringsmallar</a:t>
            </a:r>
          </a:p>
          <a:p>
            <a:r>
              <a:rPr lang="sv-SE" dirty="0"/>
              <a:t>Rapportstöd ekonomisystem</a:t>
            </a:r>
          </a:p>
          <a:p>
            <a:r>
              <a:rPr lang="sv-SE" dirty="0"/>
              <a:t>Verktyg (Excelmallar)</a:t>
            </a:r>
          </a:p>
          <a:p>
            <a:r>
              <a:rPr lang="sv-SE" dirty="0"/>
              <a:t>Bollplank</a:t>
            </a:r>
          </a:p>
          <a:p>
            <a:r>
              <a:rPr lang="sv-SE" dirty="0"/>
              <a:t>Beslutsunderlag: Ekonomiska kalkyler och utredningar</a:t>
            </a:r>
          </a:p>
          <a:p>
            <a:r>
              <a:rPr lang="sv-SE" dirty="0"/>
              <a:t>Ekonomiska analyser och presentationer</a:t>
            </a:r>
          </a:p>
          <a:p>
            <a:r>
              <a:rPr lang="sv-SE" dirty="0"/>
              <a:t>Statistik</a:t>
            </a:r>
          </a:p>
          <a:p>
            <a:r>
              <a:rPr lang="sv-SE" dirty="0"/>
              <a:t>Redovisning och bokslut</a:t>
            </a:r>
          </a:p>
        </p:txBody>
      </p:sp>
    </p:spTree>
    <p:extLst>
      <p:ext uri="{BB962C8B-B14F-4D97-AF65-F5344CB8AC3E}">
        <p14:creationId xmlns:p14="http://schemas.microsoft.com/office/powerpoint/2010/main" val="885953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20350D-C801-4C56-8ABB-B5BE1564E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4. Övrigt ekonomistöd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53D2C1-9DE1-4102-A917-1072C593F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Ekonomiadministration: leverantörsfakturahantering, debitering, löpande bidragshantering, avtals-administration m.m.</a:t>
            </a:r>
          </a:p>
          <a:p>
            <a:r>
              <a:rPr lang="sv-SE" dirty="0"/>
              <a:t>Stöd kring upphandling och inköp </a:t>
            </a:r>
          </a:p>
          <a:p>
            <a:r>
              <a:rPr lang="sv-SE" dirty="0"/>
              <a:t>Administrativt stöd inom egen förvaltning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12330"/>
      </p:ext>
    </p:extLst>
  </p:cSld>
  <p:clrMapOvr>
    <a:masterClrMapping/>
  </p:clrMapOvr>
</p:sld>
</file>

<file path=ppt/theme/theme1.xml><?xml version="1.0" encoding="utf-8"?>
<a:theme xmlns:a="http://schemas.openxmlformats.org/drawingml/2006/main" name="Tibro kommun">
  <a:themeElements>
    <a:clrScheme name="Tibro kommun - Marin">
      <a:dk1>
        <a:sysClr val="windowText" lastClr="000000"/>
      </a:dk1>
      <a:lt1>
        <a:sysClr val="window" lastClr="FFFFFF"/>
      </a:lt1>
      <a:dk2>
        <a:srgbClr val="4D7BA0"/>
      </a:dk2>
      <a:lt2>
        <a:srgbClr val="E7E6E6"/>
      </a:lt2>
      <a:accent1>
        <a:srgbClr val="F9B200"/>
      </a:accent1>
      <a:accent2>
        <a:srgbClr val="CD4913"/>
      </a:accent2>
      <a:accent3>
        <a:srgbClr val="CFC38B"/>
      </a:accent3>
      <a:accent4>
        <a:srgbClr val="000000"/>
      </a:accent4>
      <a:accent5>
        <a:srgbClr val="F9B200"/>
      </a:accent5>
      <a:accent6>
        <a:srgbClr val="CD4913"/>
      </a:accent6>
      <a:hlink>
        <a:srgbClr val="000000"/>
      </a:hlink>
      <a:folHlink>
        <a:srgbClr val="000000"/>
      </a:folHlink>
    </a:clrScheme>
    <a:fontScheme name="Tibro kommu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bro kommun.potx" id="{89E8DD47-B4A9-45A8-A712-35DE0EFC24AA}" vid="{03A07474-B586-4205-A725-FF582EA78A5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30B6EAB44555E47A18A3B7226625FE8" ma:contentTypeVersion="5" ma:contentTypeDescription="Skapa ett nytt dokument." ma:contentTypeScope="" ma:versionID="f4c5670f67d766a34b81abd0ac008a56">
  <xsd:schema xmlns:xsd="http://www.w3.org/2001/XMLSchema" xmlns:xs="http://www.w3.org/2001/XMLSchema" xmlns:p="http://schemas.microsoft.com/office/2006/metadata/properties" xmlns:ns2="67b1feb2-4b9e-4540-88f3-46e04155f110" xmlns:ns3="a2fca9f6-1ea0-494b-9d54-595fa8077d16" targetNamespace="http://schemas.microsoft.com/office/2006/metadata/properties" ma:root="true" ma:fieldsID="d9209745134444b1d856395ad8c6c4ba" ns2:_="" ns3:_="">
    <xsd:import namespace="67b1feb2-4b9e-4540-88f3-46e04155f110"/>
    <xsd:import namespace="a2fca9f6-1ea0-494b-9d54-595fa8077d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1feb2-4b9e-4540-88f3-46e04155f1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fca9f6-1ea0-494b-9d54-595fa8077d1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545E96-E794-495E-A84C-2F42ACFAEE97}"/>
</file>

<file path=customXml/itemProps2.xml><?xml version="1.0" encoding="utf-8"?>
<ds:datastoreItem xmlns:ds="http://schemas.openxmlformats.org/officeDocument/2006/customXml" ds:itemID="{904CD700-3FA2-4EB9-9E86-B0EA98613E87}"/>
</file>

<file path=customXml/itemProps3.xml><?xml version="1.0" encoding="utf-8"?>
<ds:datastoreItem xmlns:ds="http://schemas.openxmlformats.org/officeDocument/2006/customXml" ds:itemID="{DDC26075-F175-44B0-92DE-FFEF1AF3F9C2}"/>
</file>

<file path=docProps/app.xml><?xml version="1.0" encoding="utf-8"?>
<Properties xmlns="http://schemas.openxmlformats.org/officeDocument/2006/extended-properties" xmlns:vt="http://schemas.openxmlformats.org/officeDocument/2006/docPropsVTypes">
  <Template>Tibro kommun</Template>
  <TotalTime>9</TotalTime>
  <Words>627</Words>
  <Application>Microsoft Office PowerPoint</Application>
  <PresentationFormat>Bredbild</PresentationFormat>
  <Paragraphs>83</Paragraphs>
  <Slides>10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Tibro kommun</vt:lpstr>
      <vt:lpstr>Ekonomistyrning</vt:lpstr>
      <vt:lpstr>Innehållsförteckning</vt:lpstr>
      <vt:lpstr>1. Din roll som budgetansvarig</vt:lpstr>
      <vt:lpstr>1. Kompetenstrappan - målbild</vt:lpstr>
      <vt:lpstr>2. Ekonomistyrning </vt:lpstr>
      <vt:lpstr>2. Syfte ekonomistyrning</vt:lpstr>
      <vt:lpstr>3. Ekonomiåret Budget, Prognos, Bokslut</vt:lpstr>
      <vt:lpstr>4. Stöd från förvaltningsekonom</vt:lpstr>
      <vt:lpstr>4. Övrigt ekonomistöd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Ekonomistyrning</dc:title>
  <dc:creator>Yllka Myha</dc:creator>
  <cp:lastModifiedBy>Yllka Myha</cp:lastModifiedBy>
  <cp:revision>2</cp:revision>
  <dcterms:created xsi:type="dcterms:W3CDTF">2022-11-10T09:04:48Z</dcterms:created>
  <dcterms:modified xsi:type="dcterms:W3CDTF">2022-11-10T09:13:50Z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0x010100F30B6EAB44555E47A18A3B7226625FE8</vt:lpwstr>
  </property>
</Properties>
</file>