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9" r:id="rId7"/>
    <p:sldId id="261" r:id="rId8"/>
    <p:sldId id="263" r:id="rId9"/>
    <p:sldId id="264" r:id="rId10"/>
    <p:sldId id="268" r:id="rId11"/>
    <p:sldId id="266" r:id="rId12"/>
    <p:sldId id="267" r:id="rId13"/>
    <p:sldId id="269" r:id="rId14"/>
    <p:sldId id="271" r:id="rId15"/>
    <p:sldId id="270" r:id="rId16"/>
    <p:sldId id="272" r:id="rId17"/>
    <p:sldId id="273" r:id="rId18"/>
    <p:sldId id="260" r:id="rId19"/>
    <p:sldId id="265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E5FF"/>
    <a:srgbClr val="DDF0C8"/>
    <a:srgbClr val="FFFDB9"/>
    <a:srgbClr val="FFFFCC"/>
    <a:srgbClr val="E7FFFF"/>
    <a:srgbClr val="E5F5FF"/>
    <a:srgbClr val="CC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BD3FDB-AE8E-42C6-BF9F-4722E97C3DBF}" v="2396" dt="2023-04-07T11:47:01.676"/>
    <p1510:client id="{9AA694E4-CF80-4BD5-A961-98F7B63D8385}" vWet="6" dt="2023-04-07T08:54:30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705E1-589E-430D-BF4C-A520B2847A88}" type="datetimeFigureOut">
              <a:rPr lang="sv-SE" smtClean="0"/>
              <a:t>2023-04-07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32FCD-6805-472F-940B-7833135ED6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775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(fär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A64460-07E1-4463-B339-C0707FC9EA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2362" y="2677212"/>
            <a:ext cx="4421171" cy="1279103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för att skriva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04A2C04-0E39-47C8-8642-2BDB26372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362" y="4251797"/>
            <a:ext cx="4421171" cy="9271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för att skriva underrubrik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71A79C78-D503-474B-A8D0-72B8F662E1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för att lägga till bild</a:t>
            </a:r>
          </a:p>
        </p:txBody>
      </p:sp>
      <p:pic>
        <p:nvPicPr>
          <p:cNvPr id="12" name="Designelement">
            <a:extLst>
              <a:ext uri="{FF2B5EF4-FFF2-40B4-BE49-F238E27FC236}">
                <a16:creationId xmlns:a16="http://schemas.microsoft.com/office/drawing/2014/main" id="{B782C5B7-BC64-4E7D-B6F9-2EC745FCF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682"/>
          <a:stretch/>
        </p:blipFill>
        <p:spPr>
          <a:xfrm>
            <a:off x="-1" y="6103719"/>
            <a:ext cx="5868413" cy="584332"/>
          </a:xfrm>
          <a:prstGeom prst="rect">
            <a:avLst/>
          </a:prstGeom>
        </p:spPr>
      </p:pic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C17A56A4-A5B9-400A-98DB-70F18D46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637" y="1376361"/>
            <a:ext cx="3590311" cy="1051016"/>
          </a:xfrm>
          <a:custGeom>
            <a:avLst/>
            <a:gdLst>
              <a:gd name="connsiteX0" fmla="*/ 1263943 w 3590311"/>
              <a:gd name="connsiteY0" fmla="*/ 743045 h 1051016"/>
              <a:gd name="connsiteX1" fmla="*/ 1263943 w 3590311"/>
              <a:gd name="connsiteY1" fmla="*/ 876164 h 1051016"/>
              <a:gd name="connsiteX2" fmla="*/ 1384925 w 3590311"/>
              <a:gd name="connsiteY2" fmla="*/ 876164 h 1051016"/>
              <a:gd name="connsiteX3" fmla="*/ 1443793 w 3590311"/>
              <a:gd name="connsiteY3" fmla="*/ 855719 h 1051016"/>
              <a:gd name="connsiteX4" fmla="*/ 1462096 w 3590311"/>
              <a:gd name="connsiteY4" fmla="*/ 811065 h 1051016"/>
              <a:gd name="connsiteX5" fmla="*/ 1379797 w 3590311"/>
              <a:gd name="connsiteY5" fmla="*/ 743045 h 1051016"/>
              <a:gd name="connsiteX6" fmla="*/ 2815997 w 3590311"/>
              <a:gd name="connsiteY6" fmla="*/ 502381 h 1051016"/>
              <a:gd name="connsiteX7" fmla="*/ 2656528 w 3590311"/>
              <a:gd name="connsiteY7" fmla="*/ 693394 h 1051016"/>
              <a:gd name="connsiteX8" fmla="*/ 2815673 w 3590311"/>
              <a:gd name="connsiteY8" fmla="*/ 880707 h 1051016"/>
              <a:gd name="connsiteX9" fmla="*/ 2971767 w 3590311"/>
              <a:gd name="connsiteY9" fmla="*/ 686774 h 1051016"/>
              <a:gd name="connsiteX10" fmla="*/ 2958786 w 3590311"/>
              <a:gd name="connsiteY10" fmla="*/ 598374 h 1051016"/>
              <a:gd name="connsiteX11" fmla="*/ 2815997 w 3590311"/>
              <a:gd name="connsiteY11" fmla="*/ 502381 h 1051016"/>
              <a:gd name="connsiteX12" fmla="*/ 1264982 w 3590311"/>
              <a:gd name="connsiteY12" fmla="*/ 482650 h 1051016"/>
              <a:gd name="connsiteX13" fmla="*/ 1264982 w 3590311"/>
              <a:gd name="connsiteY13" fmla="*/ 599477 h 1051016"/>
              <a:gd name="connsiteX14" fmla="*/ 1368828 w 3590311"/>
              <a:gd name="connsiteY14" fmla="*/ 599477 h 1051016"/>
              <a:gd name="connsiteX15" fmla="*/ 1443014 w 3590311"/>
              <a:gd name="connsiteY15" fmla="*/ 542167 h 1051016"/>
              <a:gd name="connsiteX16" fmla="*/ 1373956 w 3590311"/>
              <a:gd name="connsiteY16" fmla="*/ 482910 h 1051016"/>
              <a:gd name="connsiteX17" fmla="*/ 1989183 w 3590311"/>
              <a:gd name="connsiteY17" fmla="*/ 481872 h 1051016"/>
              <a:gd name="connsiteX18" fmla="*/ 1989183 w 3590311"/>
              <a:gd name="connsiteY18" fmla="*/ 641861 h 1051016"/>
              <a:gd name="connsiteX19" fmla="*/ 2062395 w 3590311"/>
              <a:gd name="connsiteY19" fmla="*/ 641861 h 1051016"/>
              <a:gd name="connsiteX20" fmla="*/ 2172083 w 3590311"/>
              <a:gd name="connsiteY20" fmla="*/ 562353 h 1051016"/>
              <a:gd name="connsiteX21" fmla="*/ 2061422 w 3590311"/>
              <a:gd name="connsiteY21" fmla="*/ 481872 h 1051016"/>
              <a:gd name="connsiteX22" fmla="*/ 1740406 w 3590311"/>
              <a:gd name="connsiteY22" fmla="*/ 338369 h 1051016"/>
              <a:gd name="connsiteX23" fmla="*/ 2097963 w 3590311"/>
              <a:gd name="connsiteY23" fmla="*/ 338369 h 1051016"/>
              <a:gd name="connsiteX24" fmla="*/ 2274697 w 3590311"/>
              <a:gd name="connsiteY24" fmla="*/ 359722 h 1051016"/>
              <a:gd name="connsiteX25" fmla="*/ 2398599 w 3590311"/>
              <a:gd name="connsiteY25" fmla="*/ 557550 h 1051016"/>
              <a:gd name="connsiteX26" fmla="*/ 2343755 w 3590311"/>
              <a:gd name="connsiteY26" fmla="*/ 695212 h 1051016"/>
              <a:gd name="connsiteX27" fmla="*/ 2251331 w 3590311"/>
              <a:gd name="connsiteY27" fmla="*/ 747589 h 1051016"/>
              <a:gd name="connsiteX28" fmla="*/ 2426053 w 3590311"/>
              <a:gd name="connsiteY28" fmla="*/ 1023886 h 1051016"/>
              <a:gd name="connsiteX29" fmla="*/ 2152936 w 3590311"/>
              <a:gd name="connsiteY29" fmla="*/ 1023886 h 1051016"/>
              <a:gd name="connsiteX30" fmla="*/ 2013782 w 3590311"/>
              <a:gd name="connsiteY30" fmla="*/ 782443 h 1051016"/>
              <a:gd name="connsiteX31" fmla="*/ 1989183 w 3590311"/>
              <a:gd name="connsiteY31" fmla="*/ 782443 h 1051016"/>
              <a:gd name="connsiteX32" fmla="*/ 1989183 w 3590311"/>
              <a:gd name="connsiteY32" fmla="*/ 1023886 h 1051016"/>
              <a:gd name="connsiteX33" fmla="*/ 1740406 w 3590311"/>
              <a:gd name="connsiteY33" fmla="*/ 1023886 h 1051016"/>
              <a:gd name="connsiteX34" fmla="*/ 1017308 w 3590311"/>
              <a:gd name="connsiteY34" fmla="*/ 337849 h 1051016"/>
              <a:gd name="connsiteX35" fmla="*/ 1441846 w 3590311"/>
              <a:gd name="connsiteY35" fmla="*/ 337849 h 1051016"/>
              <a:gd name="connsiteX36" fmla="*/ 1623577 w 3590311"/>
              <a:gd name="connsiteY36" fmla="*/ 393212 h 1051016"/>
              <a:gd name="connsiteX37" fmla="*/ 1672320 w 3590311"/>
              <a:gd name="connsiteY37" fmla="*/ 511792 h 1051016"/>
              <a:gd name="connsiteX38" fmla="*/ 1621565 w 3590311"/>
              <a:gd name="connsiteY38" fmla="*/ 632254 h 1051016"/>
              <a:gd name="connsiteX39" fmla="*/ 1560620 w 3590311"/>
              <a:gd name="connsiteY39" fmla="*/ 669184 h 1051016"/>
              <a:gd name="connsiteX40" fmla="*/ 1644996 w 3590311"/>
              <a:gd name="connsiteY40" fmla="*/ 710983 h 1051016"/>
              <a:gd name="connsiteX41" fmla="*/ 1692700 w 3590311"/>
              <a:gd name="connsiteY41" fmla="*/ 827810 h 1051016"/>
              <a:gd name="connsiteX42" fmla="*/ 1639933 w 3590311"/>
              <a:gd name="connsiteY42" fmla="*/ 967744 h 1051016"/>
              <a:gd name="connsiteX43" fmla="*/ 1456060 w 3590311"/>
              <a:gd name="connsiteY43" fmla="*/ 1024145 h 1051016"/>
              <a:gd name="connsiteX44" fmla="*/ 1017308 w 3590311"/>
              <a:gd name="connsiteY44" fmla="*/ 1024145 h 1051016"/>
              <a:gd name="connsiteX45" fmla="*/ 700511 w 3590311"/>
              <a:gd name="connsiteY45" fmla="*/ 335383 h 1051016"/>
              <a:gd name="connsiteX46" fmla="*/ 947146 w 3590311"/>
              <a:gd name="connsiteY46" fmla="*/ 335383 h 1051016"/>
              <a:gd name="connsiteX47" fmla="*/ 947146 w 3590311"/>
              <a:gd name="connsiteY47" fmla="*/ 1023367 h 1051016"/>
              <a:gd name="connsiteX48" fmla="*/ 700511 w 3590311"/>
              <a:gd name="connsiteY48" fmla="*/ 1023367 h 1051016"/>
              <a:gd name="connsiteX49" fmla="*/ 0 w 3590311"/>
              <a:gd name="connsiteY49" fmla="*/ 334669 h 1051016"/>
              <a:gd name="connsiteX50" fmla="*/ 639176 w 3590311"/>
              <a:gd name="connsiteY50" fmla="*/ 334669 h 1051016"/>
              <a:gd name="connsiteX51" fmla="*/ 639176 w 3590311"/>
              <a:gd name="connsiteY51" fmla="*/ 527175 h 1051016"/>
              <a:gd name="connsiteX52" fmla="*/ 442257 w 3590311"/>
              <a:gd name="connsiteY52" fmla="*/ 527175 h 1051016"/>
              <a:gd name="connsiteX53" fmla="*/ 442257 w 3590311"/>
              <a:gd name="connsiteY53" fmla="*/ 1024405 h 1051016"/>
              <a:gd name="connsiteX54" fmla="*/ 196919 w 3590311"/>
              <a:gd name="connsiteY54" fmla="*/ 1024405 h 1051016"/>
              <a:gd name="connsiteX55" fmla="*/ 196919 w 3590311"/>
              <a:gd name="connsiteY55" fmla="*/ 527175 h 1051016"/>
              <a:gd name="connsiteX56" fmla="*/ 0 w 3590311"/>
              <a:gd name="connsiteY56" fmla="*/ 527175 h 1051016"/>
              <a:gd name="connsiteX57" fmla="*/ 2815932 w 3590311"/>
              <a:gd name="connsiteY57" fmla="*/ 333241 h 1051016"/>
              <a:gd name="connsiteX58" fmla="*/ 3201268 w 3590311"/>
              <a:gd name="connsiteY58" fmla="*/ 686904 h 1051016"/>
              <a:gd name="connsiteX59" fmla="*/ 2811843 w 3590311"/>
              <a:gd name="connsiteY59" fmla="*/ 1051016 h 1051016"/>
              <a:gd name="connsiteX60" fmla="*/ 2428260 w 3590311"/>
              <a:gd name="connsiteY60" fmla="*/ 694497 h 1051016"/>
              <a:gd name="connsiteX61" fmla="*/ 2815932 w 3590311"/>
              <a:gd name="connsiteY61" fmla="*/ 333241 h 1051016"/>
              <a:gd name="connsiteX62" fmla="*/ 2486421 w 3590311"/>
              <a:gd name="connsiteY62" fmla="*/ 0 h 1051016"/>
              <a:gd name="connsiteX63" fmla="*/ 3590311 w 3590311"/>
              <a:gd name="connsiteY63" fmla="*/ 0 h 1051016"/>
              <a:gd name="connsiteX64" fmla="*/ 3590311 w 3590311"/>
              <a:gd name="connsiteY64" fmla="*/ 1024187 h 1051016"/>
              <a:gd name="connsiteX65" fmla="*/ 3314338 w 3590311"/>
              <a:gd name="connsiteY65" fmla="*/ 1024187 h 1051016"/>
              <a:gd name="connsiteX66" fmla="*/ 3314338 w 3590311"/>
              <a:gd name="connsiteY66" fmla="*/ 220804 h 1051016"/>
              <a:gd name="connsiteX67" fmla="*/ 2486421 w 3590311"/>
              <a:gd name="connsiteY67" fmla="*/ 220804 h 10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90311" h="1051016">
                <a:moveTo>
                  <a:pt x="1263943" y="743045"/>
                </a:moveTo>
                <a:lnTo>
                  <a:pt x="1263943" y="876164"/>
                </a:lnTo>
                <a:lnTo>
                  <a:pt x="1384925" y="876164"/>
                </a:lnTo>
                <a:cubicBezTo>
                  <a:pt x="1405175" y="875190"/>
                  <a:pt x="1426528" y="874217"/>
                  <a:pt x="1443793" y="855719"/>
                </a:cubicBezTo>
                <a:cubicBezTo>
                  <a:pt x="1455638" y="843893"/>
                  <a:pt x="1462233" y="827802"/>
                  <a:pt x="1462096" y="811065"/>
                </a:cubicBezTo>
                <a:cubicBezTo>
                  <a:pt x="1462096" y="746940"/>
                  <a:pt x="1401151" y="744019"/>
                  <a:pt x="1379797" y="743045"/>
                </a:cubicBezTo>
                <a:close/>
                <a:moveTo>
                  <a:pt x="2815997" y="502381"/>
                </a:moveTo>
                <a:cubicBezTo>
                  <a:pt x="2715071" y="502576"/>
                  <a:pt x="2656528" y="554824"/>
                  <a:pt x="2656528" y="693394"/>
                </a:cubicBezTo>
                <a:cubicBezTo>
                  <a:pt x="2656528" y="810221"/>
                  <a:pt x="2707542" y="880707"/>
                  <a:pt x="2815673" y="880707"/>
                </a:cubicBezTo>
                <a:cubicBezTo>
                  <a:pt x="2907447" y="880707"/>
                  <a:pt x="2971767" y="813207"/>
                  <a:pt x="2971767" y="686774"/>
                </a:cubicBezTo>
                <a:cubicBezTo>
                  <a:pt x="2972849" y="656763"/>
                  <a:pt x="2968450" y="626807"/>
                  <a:pt x="2958786" y="598374"/>
                </a:cubicBezTo>
                <a:cubicBezTo>
                  <a:pt x="2924063" y="505237"/>
                  <a:pt x="2836312" y="502381"/>
                  <a:pt x="2815997" y="502381"/>
                </a:cubicBezTo>
                <a:close/>
                <a:moveTo>
                  <a:pt x="1264982" y="482650"/>
                </a:moveTo>
                <a:lnTo>
                  <a:pt x="1264982" y="599477"/>
                </a:lnTo>
                <a:lnTo>
                  <a:pt x="1368828" y="599477"/>
                </a:lnTo>
                <a:cubicBezTo>
                  <a:pt x="1390182" y="599477"/>
                  <a:pt x="1443014" y="599477"/>
                  <a:pt x="1443014" y="542167"/>
                </a:cubicBezTo>
                <a:cubicBezTo>
                  <a:pt x="1443014" y="484857"/>
                  <a:pt x="1394271" y="483753"/>
                  <a:pt x="1373956" y="482910"/>
                </a:cubicBezTo>
                <a:close/>
                <a:moveTo>
                  <a:pt x="1989183" y="481872"/>
                </a:moveTo>
                <a:lnTo>
                  <a:pt x="1989183" y="641861"/>
                </a:lnTo>
                <a:lnTo>
                  <a:pt x="2062395" y="641861"/>
                </a:lnTo>
                <a:cubicBezTo>
                  <a:pt x="2099975" y="641861"/>
                  <a:pt x="2172083" y="639913"/>
                  <a:pt x="2172083" y="562353"/>
                </a:cubicBezTo>
                <a:cubicBezTo>
                  <a:pt x="2172083" y="483819"/>
                  <a:pt x="2101013" y="481872"/>
                  <a:pt x="2061422" y="481872"/>
                </a:cubicBezTo>
                <a:close/>
                <a:moveTo>
                  <a:pt x="1740406" y="338369"/>
                </a:moveTo>
                <a:lnTo>
                  <a:pt x="2097963" y="338369"/>
                </a:lnTo>
                <a:cubicBezTo>
                  <a:pt x="2165982" y="338369"/>
                  <a:pt x="2231016" y="342263"/>
                  <a:pt x="2274697" y="359722"/>
                </a:cubicBezTo>
                <a:cubicBezTo>
                  <a:pt x="2370171" y="398665"/>
                  <a:pt x="2398599" y="491608"/>
                  <a:pt x="2398599" y="557550"/>
                </a:cubicBezTo>
                <a:cubicBezTo>
                  <a:pt x="2398599" y="583512"/>
                  <a:pt x="2395548" y="644781"/>
                  <a:pt x="2343755" y="695212"/>
                </a:cubicBezTo>
                <a:cubicBezTo>
                  <a:pt x="2315327" y="724289"/>
                  <a:pt x="2284822" y="734998"/>
                  <a:pt x="2251331" y="747589"/>
                </a:cubicBezTo>
                <a:lnTo>
                  <a:pt x="2426053" y="1023886"/>
                </a:lnTo>
                <a:lnTo>
                  <a:pt x="2152936" y="1023886"/>
                </a:lnTo>
                <a:lnTo>
                  <a:pt x="2013782" y="782443"/>
                </a:lnTo>
                <a:lnTo>
                  <a:pt x="1989183" y="782443"/>
                </a:lnTo>
                <a:lnTo>
                  <a:pt x="1989183" y="1023886"/>
                </a:lnTo>
                <a:lnTo>
                  <a:pt x="1740406" y="1023886"/>
                </a:lnTo>
                <a:close/>
                <a:moveTo>
                  <a:pt x="1017308" y="337849"/>
                </a:moveTo>
                <a:lnTo>
                  <a:pt x="1441846" y="337849"/>
                </a:lnTo>
                <a:cubicBezTo>
                  <a:pt x="1486565" y="339796"/>
                  <a:pt x="1569772" y="342652"/>
                  <a:pt x="1623577" y="393212"/>
                </a:cubicBezTo>
                <a:cubicBezTo>
                  <a:pt x="1656029" y="422354"/>
                  <a:pt x="1672320" y="468047"/>
                  <a:pt x="1672320" y="511792"/>
                </a:cubicBezTo>
                <a:cubicBezTo>
                  <a:pt x="1672391" y="557158"/>
                  <a:pt x="1654080" y="600617"/>
                  <a:pt x="1621565" y="632254"/>
                </a:cubicBezTo>
                <a:cubicBezTo>
                  <a:pt x="1602094" y="650752"/>
                  <a:pt x="1583986" y="658216"/>
                  <a:pt x="1560620" y="669184"/>
                </a:cubicBezTo>
                <a:cubicBezTo>
                  <a:pt x="1590087" y="676973"/>
                  <a:pt x="1616503" y="683788"/>
                  <a:pt x="1644996" y="710983"/>
                </a:cubicBezTo>
                <a:cubicBezTo>
                  <a:pt x="1685626" y="748887"/>
                  <a:pt x="1692700" y="793541"/>
                  <a:pt x="1692700" y="827810"/>
                </a:cubicBezTo>
                <a:cubicBezTo>
                  <a:pt x="1692700" y="879344"/>
                  <a:pt x="1676474" y="932760"/>
                  <a:pt x="1639933" y="967744"/>
                </a:cubicBezTo>
                <a:cubicBezTo>
                  <a:pt x="1586063" y="1020251"/>
                  <a:pt x="1511942" y="1022198"/>
                  <a:pt x="1456060" y="1024145"/>
                </a:cubicBezTo>
                <a:lnTo>
                  <a:pt x="1017308" y="1024145"/>
                </a:lnTo>
                <a:close/>
                <a:moveTo>
                  <a:pt x="700511" y="335383"/>
                </a:moveTo>
                <a:lnTo>
                  <a:pt x="947146" y="335383"/>
                </a:lnTo>
                <a:lnTo>
                  <a:pt x="947146" y="1023367"/>
                </a:lnTo>
                <a:lnTo>
                  <a:pt x="700511" y="1023367"/>
                </a:lnTo>
                <a:close/>
                <a:moveTo>
                  <a:pt x="0" y="334669"/>
                </a:moveTo>
                <a:lnTo>
                  <a:pt x="639176" y="334669"/>
                </a:lnTo>
                <a:lnTo>
                  <a:pt x="639176" y="527175"/>
                </a:lnTo>
                <a:lnTo>
                  <a:pt x="442257" y="527175"/>
                </a:lnTo>
                <a:lnTo>
                  <a:pt x="442257" y="1024405"/>
                </a:lnTo>
                <a:lnTo>
                  <a:pt x="196919" y="1024405"/>
                </a:lnTo>
                <a:lnTo>
                  <a:pt x="196919" y="527175"/>
                </a:lnTo>
                <a:lnTo>
                  <a:pt x="0" y="527175"/>
                </a:lnTo>
                <a:close/>
                <a:moveTo>
                  <a:pt x="2815932" y="333241"/>
                </a:moveTo>
                <a:cubicBezTo>
                  <a:pt x="3100277" y="333306"/>
                  <a:pt x="3201268" y="527239"/>
                  <a:pt x="3201268" y="686904"/>
                </a:cubicBezTo>
                <a:cubicBezTo>
                  <a:pt x="3201268" y="857082"/>
                  <a:pt x="3094176" y="1051016"/>
                  <a:pt x="2811843" y="1051016"/>
                </a:cubicBezTo>
                <a:cubicBezTo>
                  <a:pt x="2517049" y="1051016"/>
                  <a:pt x="2428260" y="847541"/>
                  <a:pt x="2428260" y="694497"/>
                </a:cubicBezTo>
                <a:cubicBezTo>
                  <a:pt x="2428260" y="502511"/>
                  <a:pt x="2555796" y="333241"/>
                  <a:pt x="2815932" y="333241"/>
                </a:cubicBezTo>
                <a:close/>
                <a:moveTo>
                  <a:pt x="2486421" y="0"/>
                </a:moveTo>
                <a:lnTo>
                  <a:pt x="3590311" y="0"/>
                </a:lnTo>
                <a:lnTo>
                  <a:pt x="3590311" y="1024187"/>
                </a:lnTo>
                <a:lnTo>
                  <a:pt x="3314338" y="1024187"/>
                </a:lnTo>
                <a:lnTo>
                  <a:pt x="3314338" y="220804"/>
                </a:lnTo>
                <a:lnTo>
                  <a:pt x="2486421" y="220804"/>
                </a:lnTo>
                <a:close/>
              </a:path>
            </a:pathLst>
          </a:custGeom>
          <a:solidFill>
            <a:schemeClr val="bg1"/>
          </a:solidFill>
          <a:ln w="6476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64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/Film (länkade bilder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8098DC8-9E8F-4399-A2B4-5A556707C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EB486B5-B0BA-456C-26E9-C5ACDD5997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/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för att infoga bild. Länka sedan bilden till ett </a:t>
            </a:r>
            <a:r>
              <a:rPr lang="sv-SE" err="1"/>
              <a:t>mediaklipp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4468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2023-04-07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3E8A89-ECF5-358C-1CAF-DF9EDB3DCF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8196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vå innehållsdelar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2023-04-07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12" name="Logotyp">
            <a:extLst>
              <a:ext uri="{FF2B5EF4-FFF2-40B4-BE49-F238E27FC236}">
                <a16:creationId xmlns:a16="http://schemas.microsoft.com/office/drawing/2014/main" id="{E096A06D-1720-4E7F-A344-E02634552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E489E014-419F-FEF3-09EF-902138AB1C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7" y="1520825"/>
            <a:ext cx="5400000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41FE40-7726-F8DF-6C30-6F76911A33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6065" y="1520825"/>
            <a:ext cx="5400000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49348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pos="735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2023-04-07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12" name="Logotyp">
            <a:extLst>
              <a:ext uri="{FF2B5EF4-FFF2-40B4-BE49-F238E27FC236}">
                <a16:creationId xmlns:a16="http://schemas.microsoft.com/office/drawing/2014/main" id="{E096A06D-1720-4E7F-A344-E02634552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2454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bildoch text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2023-04-07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9061085-64EA-4932-B5F4-11BB02D4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34950"/>
            <a:ext cx="6948488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ABB6999A-A64A-402A-B201-C637F8687D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8" y="1520825"/>
            <a:ext cx="6961187" cy="3887788"/>
          </a:xfrm>
          <a:solidFill>
            <a:schemeClr val="tx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för att lägga till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78FF7F4-EC02-4041-BD70-EAE9DCE85E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24788" y="1520825"/>
            <a:ext cx="3527425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Logotyp">
            <a:extLst>
              <a:ext uri="{FF2B5EF4-FFF2-40B4-BE49-F238E27FC236}">
                <a16:creationId xmlns:a16="http://schemas.microsoft.com/office/drawing/2014/main" id="{14FE62EA-E54D-467C-AE45-E1C04BB0D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7534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702" userDrawn="1">
          <p15:clr>
            <a:srgbClr val="FBAE40"/>
          </p15:clr>
        </p15:guide>
        <p15:guide id="2" pos="4929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, rubrik och text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2023-04-07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9061085-64EA-4932-B5F4-11BB02D4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1111250"/>
            <a:ext cx="4787900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ABB6999A-A64A-402A-B201-C637F8687D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6096001" cy="6858001"/>
          </a:xfrm>
          <a:solidFill>
            <a:schemeClr val="tx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för att lägga till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78FF7F4-EC02-4041-BD70-EAE9DCE85E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64313" y="2480407"/>
            <a:ext cx="4787900" cy="29282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Logotyp">
            <a:extLst>
              <a:ext uri="{FF2B5EF4-FFF2-40B4-BE49-F238E27FC236}">
                <a16:creationId xmlns:a16="http://schemas.microsoft.com/office/drawing/2014/main" id="{F33B3B12-8EDD-46C5-AE26-44A83EE57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037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135" userDrawn="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jekt, rubrik och text (fär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78D49474-9473-4A14-A651-F36200100BD3}"/>
              </a:ext>
            </a:extLst>
          </p:cNvPr>
          <p:cNvSpPr/>
          <p:nvPr userDrawn="1"/>
        </p:nvSpPr>
        <p:spPr>
          <a:xfrm>
            <a:off x="609600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439" y="5761724"/>
            <a:ext cx="4000199" cy="1800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AB8E5F54-6B56-4B9C-AD27-6DD2ED10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364" y="1111250"/>
            <a:ext cx="4895850" cy="1069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7DCC62F7-A009-42BC-8396-EFA2CA8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6364" y="2480407"/>
            <a:ext cx="4895850" cy="29282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3A4099AB-CF02-4C56-98C9-5FD2C0771A1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9" y="1111250"/>
            <a:ext cx="5219700" cy="42973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för att lägga till text eller objekt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Logotyp">
            <a:extLst>
              <a:ext uri="{FF2B5EF4-FFF2-40B4-BE49-F238E27FC236}">
                <a16:creationId xmlns:a16="http://schemas.microsoft.com/office/drawing/2014/main" id="{ABDBFC6E-8F3A-4141-9A9B-E6F47DDF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AE27381C-299D-40B0-9FA2-A8674C75B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94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67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pos="7151">
          <p15:clr>
            <a:srgbClr val="FBAE40"/>
          </p15:clr>
        </p15:guide>
        <p15:guide id="4" pos="361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astartsida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364" y="1520825"/>
            <a:ext cx="4895850" cy="1816441"/>
          </a:xfrm>
        </p:spPr>
        <p:txBody>
          <a:bodyPr/>
          <a:lstStyle/>
          <a:p>
            <a:r>
              <a:rPr lang="sv-SE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2023-04-07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246807D4-B7A0-4663-9404-F91AB8B04C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6413"/>
          </a:xfrm>
          <a:custGeom>
            <a:avLst/>
            <a:gdLst>
              <a:gd name="connsiteX0" fmla="*/ 0 w 6096000"/>
              <a:gd name="connsiteY0" fmla="*/ 0 h 6856413"/>
              <a:gd name="connsiteX1" fmla="*/ 6096000 w 6096000"/>
              <a:gd name="connsiteY1" fmla="*/ 0 h 6856413"/>
              <a:gd name="connsiteX2" fmla="*/ 6096000 w 6096000"/>
              <a:gd name="connsiteY2" fmla="*/ 2495550 h 6856413"/>
              <a:gd name="connsiteX3" fmla="*/ 4229099 w 6096000"/>
              <a:gd name="connsiteY3" fmla="*/ 2495550 h 6856413"/>
              <a:gd name="connsiteX4" fmla="*/ 4229099 w 6096000"/>
              <a:gd name="connsiteY4" fmla="*/ 2966419 h 6856413"/>
              <a:gd name="connsiteX5" fmla="*/ 5629274 w 6096000"/>
              <a:gd name="connsiteY5" fmla="*/ 2966419 h 6856413"/>
              <a:gd name="connsiteX6" fmla="*/ 5629274 w 6096000"/>
              <a:gd name="connsiteY6" fmla="*/ 4343400 h 6856413"/>
              <a:gd name="connsiteX7" fmla="*/ 6096000 w 6096000"/>
              <a:gd name="connsiteY7" fmla="*/ 4343400 h 6856413"/>
              <a:gd name="connsiteX8" fmla="*/ 6096000 w 6096000"/>
              <a:gd name="connsiteY8" fmla="*/ 6856413 h 6856413"/>
              <a:gd name="connsiteX9" fmla="*/ 0 w 6096000"/>
              <a:gd name="connsiteY9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6413">
                <a:moveTo>
                  <a:pt x="0" y="0"/>
                </a:moveTo>
                <a:lnTo>
                  <a:pt x="6096000" y="0"/>
                </a:lnTo>
                <a:lnTo>
                  <a:pt x="6096000" y="2495550"/>
                </a:lnTo>
                <a:lnTo>
                  <a:pt x="4229099" y="2495550"/>
                </a:lnTo>
                <a:lnTo>
                  <a:pt x="4229099" y="2966419"/>
                </a:lnTo>
                <a:lnTo>
                  <a:pt x="5629274" y="2966419"/>
                </a:lnTo>
                <a:lnTo>
                  <a:pt x="5629274" y="4343400"/>
                </a:lnTo>
                <a:lnTo>
                  <a:pt x="6096000" y="4343400"/>
                </a:lnTo>
                <a:lnTo>
                  <a:pt x="6096000" y="6856413"/>
                </a:lnTo>
                <a:lnTo>
                  <a:pt x="0" y="685641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text 11">
            <a:extLst>
              <a:ext uri="{FF2B5EF4-FFF2-40B4-BE49-F238E27FC236}">
                <a16:creationId xmlns:a16="http://schemas.microsoft.com/office/drawing/2014/main" id="{01433A41-C488-469E-8A32-B1BBF19F6A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6364" y="3520735"/>
            <a:ext cx="4895850" cy="18878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1905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06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/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86E248-B4D9-421C-B50F-76D9C586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5CDD87C-16D8-445C-A4FE-C96CE5EE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3854B0E-C854-4DA2-9166-2D46F8E0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62C590C-7AFD-4EF1-8A90-B576771E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3508" cy="6857396"/>
          </a:xfrm>
          <a:prstGeom prst="rect">
            <a:avLst/>
          </a:prstGeom>
          <a:gradFill>
            <a:gsLst>
              <a:gs pos="56000">
                <a:srgbClr val="4D7BA0"/>
              </a:gs>
              <a:gs pos="0">
                <a:srgbClr val="93BBD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E37AC6E0-D427-46D7-80D5-873C4462D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69AA6BED-7A2A-4F1E-8AB9-E85B260326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3201" y="2639026"/>
            <a:ext cx="2876550" cy="18878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Ange dina kontaktuppgifter här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3DD11A6-A3B9-47F5-ABF3-96FA9CA52898}"/>
              </a:ext>
            </a:extLst>
          </p:cNvPr>
          <p:cNvSpPr txBox="1"/>
          <p:nvPr userDrawn="1"/>
        </p:nvSpPr>
        <p:spPr>
          <a:xfrm>
            <a:off x="6447344" y="2349584"/>
            <a:ext cx="4049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>
                <a:solidFill>
                  <a:schemeClr val="bg1"/>
                </a:solidFill>
              </a:rPr>
              <a:t>Kontakta oss gärna</a:t>
            </a:r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2252E8F-3EA7-408E-88B5-04A193A9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79714" y="2349584"/>
            <a:ext cx="5115600" cy="1497524"/>
          </a:xfrm>
          <a:custGeom>
            <a:avLst/>
            <a:gdLst>
              <a:gd name="connsiteX0" fmla="*/ 1263943 w 3590311"/>
              <a:gd name="connsiteY0" fmla="*/ 743045 h 1051016"/>
              <a:gd name="connsiteX1" fmla="*/ 1263943 w 3590311"/>
              <a:gd name="connsiteY1" fmla="*/ 876164 h 1051016"/>
              <a:gd name="connsiteX2" fmla="*/ 1384925 w 3590311"/>
              <a:gd name="connsiteY2" fmla="*/ 876164 h 1051016"/>
              <a:gd name="connsiteX3" fmla="*/ 1443793 w 3590311"/>
              <a:gd name="connsiteY3" fmla="*/ 855719 h 1051016"/>
              <a:gd name="connsiteX4" fmla="*/ 1462096 w 3590311"/>
              <a:gd name="connsiteY4" fmla="*/ 811065 h 1051016"/>
              <a:gd name="connsiteX5" fmla="*/ 1379797 w 3590311"/>
              <a:gd name="connsiteY5" fmla="*/ 743045 h 1051016"/>
              <a:gd name="connsiteX6" fmla="*/ 2815997 w 3590311"/>
              <a:gd name="connsiteY6" fmla="*/ 502381 h 1051016"/>
              <a:gd name="connsiteX7" fmla="*/ 2656528 w 3590311"/>
              <a:gd name="connsiteY7" fmla="*/ 693394 h 1051016"/>
              <a:gd name="connsiteX8" fmla="*/ 2815673 w 3590311"/>
              <a:gd name="connsiteY8" fmla="*/ 880707 h 1051016"/>
              <a:gd name="connsiteX9" fmla="*/ 2971767 w 3590311"/>
              <a:gd name="connsiteY9" fmla="*/ 686774 h 1051016"/>
              <a:gd name="connsiteX10" fmla="*/ 2958786 w 3590311"/>
              <a:gd name="connsiteY10" fmla="*/ 598374 h 1051016"/>
              <a:gd name="connsiteX11" fmla="*/ 2815997 w 3590311"/>
              <a:gd name="connsiteY11" fmla="*/ 502381 h 1051016"/>
              <a:gd name="connsiteX12" fmla="*/ 1264982 w 3590311"/>
              <a:gd name="connsiteY12" fmla="*/ 482650 h 1051016"/>
              <a:gd name="connsiteX13" fmla="*/ 1264982 w 3590311"/>
              <a:gd name="connsiteY13" fmla="*/ 599477 h 1051016"/>
              <a:gd name="connsiteX14" fmla="*/ 1368828 w 3590311"/>
              <a:gd name="connsiteY14" fmla="*/ 599477 h 1051016"/>
              <a:gd name="connsiteX15" fmla="*/ 1443014 w 3590311"/>
              <a:gd name="connsiteY15" fmla="*/ 542167 h 1051016"/>
              <a:gd name="connsiteX16" fmla="*/ 1373956 w 3590311"/>
              <a:gd name="connsiteY16" fmla="*/ 482910 h 1051016"/>
              <a:gd name="connsiteX17" fmla="*/ 1989183 w 3590311"/>
              <a:gd name="connsiteY17" fmla="*/ 481872 h 1051016"/>
              <a:gd name="connsiteX18" fmla="*/ 1989183 w 3590311"/>
              <a:gd name="connsiteY18" fmla="*/ 641861 h 1051016"/>
              <a:gd name="connsiteX19" fmla="*/ 2062395 w 3590311"/>
              <a:gd name="connsiteY19" fmla="*/ 641861 h 1051016"/>
              <a:gd name="connsiteX20" fmla="*/ 2172083 w 3590311"/>
              <a:gd name="connsiteY20" fmla="*/ 562353 h 1051016"/>
              <a:gd name="connsiteX21" fmla="*/ 2061422 w 3590311"/>
              <a:gd name="connsiteY21" fmla="*/ 481872 h 1051016"/>
              <a:gd name="connsiteX22" fmla="*/ 1740406 w 3590311"/>
              <a:gd name="connsiteY22" fmla="*/ 338369 h 1051016"/>
              <a:gd name="connsiteX23" fmla="*/ 2097963 w 3590311"/>
              <a:gd name="connsiteY23" fmla="*/ 338369 h 1051016"/>
              <a:gd name="connsiteX24" fmla="*/ 2274697 w 3590311"/>
              <a:gd name="connsiteY24" fmla="*/ 359722 h 1051016"/>
              <a:gd name="connsiteX25" fmla="*/ 2398599 w 3590311"/>
              <a:gd name="connsiteY25" fmla="*/ 557550 h 1051016"/>
              <a:gd name="connsiteX26" fmla="*/ 2343755 w 3590311"/>
              <a:gd name="connsiteY26" fmla="*/ 695212 h 1051016"/>
              <a:gd name="connsiteX27" fmla="*/ 2251331 w 3590311"/>
              <a:gd name="connsiteY27" fmla="*/ 747589 h 1051016"/>
              <a:gd name="connsiteX28" fmla="*/ 2426053 w 3590311"/>
              <a:gd name="connsiteY28" fmla="*/ 1023886 h 1051016"/>
              <a:gd name="connsiteX29" fmla="*/ 2152936 w 3590311"/>
              <a:gd name="connsiteY29" fmla="*/ 1023886 h 1051016"/>
              <a:gd name="connsiteX30" fmla="*/ 2013782 w 3590311"/>
              <a:gd name="connsiteY30" fmla="*/ 782443 h 1051016"/>
              <a:gd name="connsiteX31" fmla="*/ 1989183 w 3590311"/>
              <a:gd name="connsiteY31" fmla="*/ 782443 h 1051016"/>
              <a:gd name="connsiteX32" fmla="*/ 1989183 w 3590311"/>
              <a:gd name="connsiteY32" fmla="*/ 1023886 h 1051016"/>
              <a:gd name="connsiteX33" fmla="*/ 1740406 w 3590311"/>
              <a:gd name="connsiteY33" fmla="*/ 1023886 h 1051016"/>
              <a:gd name="connsiteX34" fmla="*/ 1017308 w 3590311"/>
              <a:gd name="connsiteY34" fmla="*/ 337849 h 1051016"/>
              <a:gd name="connsiteX35" fmla="*/ 1441846 w 3590311"/>
              <a:gd name="connsiteY35" fmla="*/ 337849 h 1051016"/>
              <a:gd name="connsiteX36" fmla="*/ 1623577 w 3590311"/>
              <a:gd name="connsiteY36" fmla="*/ 393212 h 1051016"/>
              <a:gd name="connsiteX37" fmla="*/ 1672320 w 3590311"/>
              <a:gd name="connsiteY37" fmla="*/ 511792 h 1051016"/>
              <a:gd name="connsiteX38" fmla="*/ 1621565 w 3590311"/>
              <a:gd name="connsiteY38" fmla="*/ 632254 h 1051016"/>
              <a:gd name="connsiteX39" fmla="*/ 1560620 w 3590311"/>
              <a:gd name="connsiteY39" fmla="*/ 669184 h 1051016"/>
              <a:gd name="connsiteX40" fmla="*/ 1644996 w 3590311"/>
              <a:gd name="connsiteY40" fmla="*/ 710983 h 1051016"/>
              <a:gd name="connsiteX41" fmla="*/ 1692700 w 3590311"/>
              <a:gd name="connsiteY41" fmla="*/ 827810 h 1051016"/>
              <a:gd name="connsiteX42" fmla="*/ 1639933 w 3590311"/>
              <a:gd name="connsiteY42" fmla="*/ 967744 h 1051016"/>
              <a:gd name="connsiteX43" fmla="*/ 1456060 w 3590311"/>
              <a:gd name="connsiteY43" fmla="*/ 1024145 h 1051016"/>
              <a:gd name="connsiteX44" fmla="*/ 1017308 w 3590311"/>
              <a:gd name="connsiteY44" fmla="*/ 1024145 h 1051016"/>
              <a:gd name="connsiteX45" fmla="*/ 700511 w 3590311"/>
              <a:gd name="connsiteY45" fmla="*/ 335383 h 1051016"/>
              <a:gd name="connsiteX46" fmla="*/ 947146 w 3590311"/>
              <a:gd name="connsiteY46" fmla="*/ 335383 h 1051016"/>
              <a:gd name="connsiteX47" fmla="*/ 947146 w 3590311"/>
              <a:gd name="connsiteY47" fmla="*/ 1023367 h 1051016"/>
              <a:gd name="connsiteX48" fmla="*/ 700511 w 3590311"/>
              <a:gd name="connsiteY48" fmla="*/ 1023367 h 1051016"/>
              <a:gd name="connsiteX49" fmla="*/ 0 w 3590311"/>
              <a:gd name="connsiteY49" fmla="*/ 334669 h 1051016"/>
              <a:gd name="connsiteX50" fmla="*/ 639176 w 3590311"/>
              <a:gd name="connsiteY50" fmla="*/ 334669 h 1051016"/>
              <a:gd name="connsiteX51" fmla="*/ 639176 w 3590311"/>
              <a:gd name="connsiteY51" fmla="*/ 527175 h 1051016"/>
              <a:gd name="connsiteX52" fmla="*/ 442257 w 3590311"/>
              <a:gd name="connsiteY52" fmla="*/ 527175 h 1051016"/>
              <a:gd name="connsiteX53" fmla="*/ 442257 w 3590311"/>
              <a:gd name="connsiteY53" fmla="*/ 1024405 h 1051016"/>
              <a:gd name="connsiteX54" fmla="*/ 196919 w 3590311"/>
              <a:gd name="connsiteY54" fmla="*/ 1024405 h 1051016"/>
              <a:gd name="connsiteX55" fmla="*/ 196919 w 3590311"/>
              <a:gd name="connsiteY55" fmla="*/ 527175 h 1051016"/>
              <a:gd name="connsiteX56" fmla="*/ 0 w 3590311"/>
              <a:gd name="connsiteY56" fmla="*/ 527175 h 1051016"/>
              <a:gd name="connsiteX57" fmla="*/ 2815932 w 3590311"/>
              <a:gd name="connsiteY57" fmla="*/ 333241 h 1051016"/>
              <a:gd name="connsiteX58" fmla="*/ 3201268 w 3590311"/>
              <a:gd name="connsiteY58" fmla="*/ 686904 h 1051016"/>
              <a:gd name="connsiteX59" fmla="*/ 2811843 w 3590311"/>
              <a:gd name="connsiteY59" fmla="*/ 1051016 h 1051016"/>
              <a:gd name="connsiteX60" fmla="*/ 2428260 w 3590311"/>
              <a:gd name="connsiteY60" fmla="*/ 694497 h 1051016"/>
              <a:gd name="connsiteX61" fmla="*/ 2815932 w 3590311"/>
              <a:gd name="connsiteY61" fmla="*/ 333241 h 1051016"/>
              <a:gd name="connsiteX62" fmla="*/ 2486421 w 3590311"/>
              <a:gd name="connsiteY62" fmla="*/ 0 h 1051016"/>
              <a:gd name="connsiteX63" fmla="*/ 3590311 w 3590311"/>
              <a:gd name="connsiteY63" fmla="*/ 0 h 1051016"/>
              <a:gd name="connsiteX64" fmla="*/ 3590311 w 3590311"/>
              <a:gd name="connsiteY64" fmla="*/ 1024187 h 1051016"/>
              <a:gd name="connsiteX65" fmla="*/ 3314338 w 3590311"/>
              <a:gd name="connsiteY65" fmla="*/ 1024187 h 1051016"/>
              <a:gd name="connsiteX66" fmla="*/ 3314338 w 3590311"/>
              <a:gd name="connsiteY66" fmla="*/ 220804 h 1051016"/>
              <a:gd name="connsiteX67" fmla="*/ 2486421 w 3590311"/>
              <a:gd name="connsiteY67" fmla="*/ 220804 h 10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90311" h="1051016">
                <a:moveTo>
                  <a:pt x="1263943" y="743045"/>
                </a:moveTo>
                <a:lnTo>
                  <a:pt x="1263943" y="876164"/>
                </a:lnTo>
                <a:lnTo>
                  <a:pt x="1384925" y="876164"/>
                </a:lnTo>
                <a:cubicBezTo>
                  <a:pt x="1405175" y="875190"/>
                  <a:pt x="1426528" y="874217"/>
                  <a:pt x="1443793" y="855719"/>
                </a:cubicBezTo>
                <a:cubicBezTo>
                  <a:pt x="1455638" y="843893"/>
                  <a:pt x="1462233" y="827802"/>
                  <a:pt x="1462096" y="811065"/>
                </a:cubicBezTo>
                <a:cubicBezTo>
                  <a:pt x="1462096" y="746940"/>
                  <a:pt x="1401151" y="744019"/>
                  <a:pt x="1379797" y="743045"/>
                </a:cubicBezTo>
                <a:close/>
                <a:moveTo>
                  <a:pt x="2815997" y="502381"/>
                </a:moveTo>
                <a:cubicBezTo>
                  <a:pt x="2715071" y="502576"/>
                  <a:pt x="2656528" y="554824"/>
                  <a:pt x="2656528" y="693394"/>
                </a:cubicBezTo>
                <a:cubicBezTo>
                  <a:pt x="2656528" y="810221"/>
                  <a:pt x="2707542" y="880707"/>
                  <a:pt x="2815673" y="880707"/>
                </a:cubicBezTo>
                <a:cubicBezTo>
                  <a:pt x="2907447" y="880707"/>
                  <a:pt x="2971767" y="813207"/>
                  <a:pt x="2971767" y="686774"/>
                </a:cubicBezTo>
                <a:cubicBezTo>
                  <a:pt x="2972849" y="656763"/>
                  <a:pt x="2968450" y="626807"/>
                  <a:pt x="2958786" y="598374"/>
                </a:cubicBezTo>
                <a:cubicBezTo>
                  <a:pt x="2924063" y="505237"/>
                  <a:pt x="2836312" y="502381"/>
                  <a:pt x="2815997" y="502381"/>
                </a:cubicBezTo>
                <a:close/>
                <a:moveTo>
                  <a:pt x="1264982" y="482650"/>
                </a:moveTo>
                <a:lnTo>
                  <a:pt x="1264982" y="599477"/>
                </a:lnTo>
                <a:lnTo>
                  <a:pt x="1368828" y="599477"/>
                </a:lnTo>
                <a:cubicBezTo>
                  <a:pt x="1390182" y="599477"/>
                  <a:pt x="1443014" y="599477"/>
                  <a:pt x="1443014" y="542167"/>
                </a:cubicBezTo>
                <a:cubicBezTo>
                  <a:pt x="1443014" y="484857"/>
                  <a:pt x="1394271" y="483753"/>
                  <a:pt x="1373956" y="482910"/>
                </a:cubicBezTo>
                <a:close/>
                <a:moveTo>
                  <a:pt x="1989183" y="481872"/>
                </a:moveTo>
                <a:lnTo>
                  <a:pt x="1989183" y="641861"/>
                </a:lnTo>
                <a:lnTo>
                  <a:pt x="2062395" y="641861"/>
                </a:lnTo>
                <a:cubicBezTo>
                  <a:pt x="2099975" y="641861"/>
                  <a:pt x="2172083" y="639913"/>
                  <a:pt x="2172083" y="562353"/>
                </a:cubicBezTo>
                <a:cubicBezTo>
                  <a:pt x="2172083" y="483819"/>
                  <a:pt x="2101013" y="481872"/>
                  <a:pt x="2061422" y="481872"/>
                </a:cubicBezTo>
                <a:close/>
                <a:moveTo>
                  <a:pt x="1740406" y="338369"/>
                </a:moveTo>
                <a:lnTo>
                  <a:pt x="2097963" y="338369"/>
                </a:lnTo>
                <a:cubicBezTo>
                  <a:pt x="2165982" y="338369"/>
                  <a:pt x="2231016" y="342263"/>
                  <a:pt x="2274697" y="359722"/>
                </a:cubicBezTo>
                <a:cubicBezTo>
                  <a:pt x="2370171" y="398665"/>
                  <a:pt x="2398599" y="491608"/>
                  <a:pt x="2398599" y="557550"/>
                </a:cubicBezTo>
                <a:cubicBezTo>
                  <a:pt x="2398599" y="583512"/>
                  <a:pt x="2395548" y="644781"/>
                  <a:pt x="2343755" y="695212"/>
                </a:cubicBezTo>
                <a:cubicBezTo>
                  <a:pt x="2315327" y="724289"/>
                  <a:pt x="2284822" y="734998"/>
                  <a:pt x="2251331" y="747589"/>
                </a:cubicBezTo>
                <a:lnTo>
                  <a:pt x="2426053" y="1023886"/>
                </a:lnTo>
                <a:lnTo>
                  <a:pt x="2152936" y="1023886"/>
                </a:lnTo>
                <a:lnTo>
                  <a:pt x="2013782" y="782443"/>
                </a:lnTo>
                <a:lnTo>
                  <a:pt x="1989183" y="782443"/>
                </a:lnTo>
                <a:lnTo>
                  <a:pt x="1989183" y="1023886"/>
                </a:lnTo>
                <a:lnTo>
                  <a:pt x="1740406" y="1023886"/>
                </a:lnTo>
                <a:close/>
                <a:moveTo>
                  <a:pt x="1017308" y="337849"/>
                </a:moveTo>
                <a:lnTo>
                  <a:pt x="1441846" y="337849"/>
                </a:lnTo>
                <a:cubicBezTo>
                  <a:pt x="1486565" y="339796"/>
                  <a:pt x="1569772" y="342652"/>
                  <a:pt x="1623577" y="393212"/>
                </a:cubicBezTo>
                <a:cubicBezTo>
                  <a:pt x="1656029" y="422354"/>
                  <a:pt x="1672320" y="468047"/>
                  <a:pt x="1672320" y="511792"/>
                </a:cubicBezTo>
                <a:cubicBezTo>
                  <a:pt x="1672391" y="557158"/>
                  <a:pt x="1654080" y="600617"/>
                  <a:pt x="1621565" y="632254"/>
                </a:cubicBezTo>
                <a:cubicBezTo>
                  <a:pt x="1602094" y="650752"/>
                  <a:pt x="1583986" y="658216"/>
                  <a:pt x="1560620" y="669184"/>
                </a:cubicBezTo>
                <a:cubicBezTo>
                  <a:pt x="1590087" y="676973"/>
                  <a:pt x="1616503" y="683788"/>
                  <a:pt x="1644996" y="710983"/>
                </a:cubicBezTo>
                <a:cubicBezTo>
                  <a:pt x="1685626" y="748887"/>
                  <a:pt x="1692700" y="793541"/>
                  <a:pt x="1692700" y="827810"/>
                </a:cubicBezTo>
                <a:cubicBezTo>
                  <a:pt x="1692700" y="879344"/>
                  <a:pt x="1676474" y="932760"/>
                  <a:pt x="1639933" y="967744"/>
                </a:cubicBezTo>
                <a:cubicBezTo>
                  <a:pt x="1586063" y="1020251"/>
                  <a:pt x="1511942" y="1022198"/>
                  <a:pt x="1456060" y="1024145"/>
                </a:cubicBezTo>
                <a:lnTo>
                  <a:pt x="1017308" y="1024145"/>
                </a:lnTo>
                <a:close/>
                <a:moveTo>
                  <a:pt x="700511" y="335383"/>
                </a:moveTo>
                <a:lnTo>
                  <a:pt x="947146" y="335383"/>
                </a:lnTo>
                <a:lnTo>
                  <a:pt x="947146" y="1023367"/>
                </a:lnTo>
                <a:lnTo>
                  <a:pt x="700511" y="1023367"/>
                </a:lnTo>
                <a:close/>
                <a:moveTo>
                  <a:pt x="0" y="334669"/>
                </a:moveTo>
                <a:lnTo>
                  <a:pt x="639176" y="334669"/>
                </a:lnTo>
                <a:lnTo>
                  <a:pt x="639176" y="527175"/>
                </a:lnTo>
                <a:lnTo>
                  <a:pt x="442257" y="527175"/>
                </a:lnTo>
                <a:lnTo>
                  <a:pt x="442257" y="1024405"/>
                </a:lnTo>
                <a:lnTo>
                  <a:pt x="196919" y="1024405"/>
                </a:lnTo>
                <a:lnTo>
                  <a:pt x="196919" y="527175"/>
                </a:lnTo>
                <a:lnTo>
                  <a:pt x="0" y="527175"/>
                </a:lnTo>
                <a:close/>
                <a:moveTo>
                  <a:pt x="2815932" y="333241"/>
                </a:moveTo>
                <a:cubicBezTo>
                  <a:pt x="3100277" y="333306"/>
                  <a:pt x="3201268" y="527239"/>
                  <a:pt x="3201268" y="686904"/>
                </a:cubicBezTo>
                <a:cubicBezTo>
                  <a:pt x="3201268" y="857082"/>
                  <a:pt x="3094176" y="1051016"/>
                  <a:pt x="2811843" y="1051016"/>
                </a:cubicBezTo>
                <a:cubicBezTo>
                  <a:pt x="2517049" y="1051016"/>
                  <a:pt x="2428260" y="847541"/>
                  <a:pt x="2428260" y="694497"/>
                </a:cubicBezTo>
                <a:cubicBezTo>
                  <a:pt x="2428260" y="502511"/>
                  <a:pt x="2555796" y="333241"/>
                  <a:pt x="2815932" y="333241"/>
                </a:cubicBezTo>
                <a:close/>
                <a:moveTo>
                  <a:pt x="2486421" y="0"/>
                </a:moveTo>
                <a:lnTo>
                  <a:pt x="3590311" y="0"/>
                </a:lnTo>
                <a:lnTo>
                  <a:pt x="3590311" y="1024187"/>
                </a:lnTo>
                <a:lnTo>
                  <a:pt x="3314338" y="1024187"/>
                </a:lnTo>
                <a:lnTo>
                  <a:pt x="3314338" y="220804"/>
                </a:lnTo>
                <a:lnTo>
                  <a:pt x="2486421" y="220804"/>
                </a:lnTo>
                <a:close/>
              </a:path>
            </a:pathLst>
          </a:custGeom>
          <a:solidFill>
            <a:schemeClr val="bg1"/>
          </a:solidFill>
          <a:ln w="6476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31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F1EB-4B15-4D96-9AE6-7C9B9ED3B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för att skriva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DD24C3-064E-4604-8908-A059961439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för att skriva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5840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9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F1EB-4B15-4D96-9AE6-7C9B9ED3B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för att skriva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DD24C3-064E-4604-8908-A059961439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520825"/>
            <a:ext cx="5400676" cy="3887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för att skriva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439" y="5761724"/>
            <a:ext cx="4181174" cy="1800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F481E8B-9CAD-4176-A81F-905533111E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75388" y="1520825"/>
            <a:ext cx="5395119" cy="3887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för att skriva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00326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355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F1EB-4B15-4D96-9AE6-7C9B9ED3B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34950"/>
            <a:ext cx="6948487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för att skriva 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F49D8971-4829-4FC1-BEFE-6A7E4F2C42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938" y="1520825"/>
            <a:ext cx="6961187" cy="3887788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för att lägga till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F2D1409-2A9D-4D97-BF00-EFD95C004B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24788" y="1520825"/>
            <a:ext cx="3527425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43737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9" userDrawn="1">
          <p15:clr>
            <a:srgbClr val="FBAE40"/>
          </p15:clr>
        </p15:guide>
        <p15:guide id="2" pos="470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AB8E5F54-6B56-4B9C-AD27-6DD2ED10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1111250"/>
            <a:ext cx="4787900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962AA37-E5A7-4009-BCA4-C1DB506C66F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6096001" cy="685714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för att lägga till bild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7DCC62F7-A009-42BC-8396-EFA2CA8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64313" y="2480407"/>
            <a:ext cx="4787900" cy="29282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44103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, rubrik och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439" y="5761724"/>
            <a:ext cx="4181174" cy="1800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AB8E5F54-6B56-4B9C-AD27-6DD2ED10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1111250"/>
            <a:ext cx="5076826" cy="10699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för att lägga till rubrik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7DCC62F7-A009-42BC-8396-EFA2CA8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5388" y="2480407"/>
            <a:ext cx="5076826" cy="29282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3A4099AB-CF02-4C56-98C9-5FD2C0771A1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8" y="1111250"/>
            <a:ext cx="5400675" cy="42973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för att lägga till text eller objekt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43866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47CBA-48A8-48D5-B948-20088E16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190A99E-74DB-4971-988B-62F9F0EE5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66CAF3B-D86E-406D-BCF6-BC136F92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78FADD1-20A2-42E8-ADA9-E99E8232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28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4BEA69CE-ADAB-4667-A26B-9435B808E6A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12192000" cy="6857143"/>
          </a:xfrm>
          <a:custGeom>
            <a:avLst/>
            <a:gdLst>
              <a:gd name="connsiteX0" fmla="*/ 11361427 w 12192000"/>
              <a:gd name="connsiteY0" fmla="*/ 441824 h 6857143"/>
              <a:gd name="connsiteX1" fmla="*/ 11361427 w 12192000"/>
              <a:gd name="connsiteY1" fmla="*/ 545874 h 6857143"/>
              <a:gd name="connsiteX2" fmla="*/ 11469455 w 12192000"/>
              <a:gd name="connsiteY2" fmla="*/ 545874 h 6857143"/>
              <a:gd name="connsiteX3" fmla="*/ 11469455 w 12192000"/>
              <a:gd name="connsiteY3" fmla="*/ 817087 h 6857143"/>
              <a:gd name="connsiteX4" fmla="*/ 11603204 w 12192000"/>
              <a:gd name="connsiteY4" fmla="*/ 817087 h 6857143"/>
              <a:gd name="connsiteX5" fmla="*/ 11603204 w 12192000"/>
              <a:gd name="connsiteY5" fmla="*/ 545874 h 6857143"/>
              <a:gd name="connsiteX6" fmla="*/ 11711232 w 12192000"/>
              <a:gd name="connsiteY6" fmla="*/ 545874 h 6857143"/>
              <a:gd name="connsiteX7" fmla="*/ 11711232 w 12192000"/>
              <a:gd name="connsiteY7" fmla="*/ 441824 h 6857143"/>
              <a:gd name="connsiteX8" fmla="*/ 11361428 w 12192000"/>
              <a:gd name="connsiteY8" fmla="*/ 260344 h 6857143"/>
              <a:gd name="connsiteX9" fmla="*/ 11361428 w 12192000"/>
              <a:gd name="connsiteY9" fmla="*/ 377822 h 6857143"/>
              <a:gd name="connsiteX10" fmla="*/ 11801957 w 12192000"/>
              <a:gd name="connsiteY10" fmla="*/ 377822 h 6857143"/>
              <a:gd name="connsiteX11" fmla="*/ 11801957 w 12192000"/>
              <a:gd name="connsiteY11" fmla="*/ 817087 h 6857143"/>
              <a:gd name="connsiteX12" fmla="*/ 11950469 w 12192000"/>
              <a:gd name="connsiteY12" fmla="*/ 817087 h 6857143"/>
              <a:gd name="connsiteX13" fmla="*/ 11950469 w 12192000"/>
              <a:gd name="connsiteY13" fmla="*/ 260344 h 6857143"/>
              <a:gd name="connsiteX14" fmla="*/ 0 w 12192000"/>
              <a:gd name="connsiteY14" fmla="*/ 0 h 6857143"/>
              <a:gd name="connsiteX15" fmla="*/ 12192000 w 12192000"/>
              <a:gd name="connsiteY15" fmla="*/ 0 h 6857143"/>
              <a:gd name="connsiteX16" fmla="*/ 12192000 w 12192000"/>
              <a:gd name="connsiteY16" fmla="*/ 6857143 h 6857143"/>
              <a:gd name="connsiteX17" fmla="*/ 0 w 12192000"/>
              <a:gd name="connsiteY17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7143">
                <a:moveTo>
                  <a:pt x="11361427" y="441824"/>
                </a:moveTo>
                <a:lnTo>
                  <a:pt x="11361427" y="545874"/>
                </a:lnTo>
                <a:lnTo>
                  <a:pt x="11469455" y="545874"/>
                </a:lnTo>
                <a:lnTo>
                  <a:pt x="11469455" y="817087"/>
                </a:lnTo>
                <a:lnTo>
                  <a:pt x="11603204" y="817087"/>
                </a:lnTo>
                <a:lnTo>
                  <a:pt x="11603204" y="545874"/>
                </a:lnTo>
                <a:lnTo>
                  <a:pt x="11711232" y="545874"/>
                </a:lnTo>
                <a:lnTo>
                  <a:pt x="11711232" y="441824"/>
                </a:lnTo>
                <a:close/>
                <a:moveTo>
                  <a:pt x="11361428" y="260344"/>
                </a:moveTo>
                <a:lnTo>
                  <a:pt x="11361428" y="377822"/>
                </a:lnTo>
                <a:lnTo>
                  <a:pt x="11801957" y="377822"/>
                </a:lnTo>
                <a:lnTo>
                  <a:pt x="11801957" y="817087"/>
                </a:lnTo>
                <a:lnTo>
                  <a:pt x="11950469" y="817087"/>
                </a:lnTo>
                <a:lnTo>
                  <a:pt x="11950469" y="2603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för att lägga till bild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E019CCA-4FA2-423E-8E40-0E1386B5C54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FC1B9C-2487-4771-9FE1-11966026EA20}" type="datetimeFigureOut">
              <a:rPr lang="sv-SE" smtClean="0"/>
              <a:pPr/>
              <a:t>2023-04-07</a:t>
            </a:fld>
            <a:endParaRPr lang="sv-SE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E3D06DC2-31D6-4662-A692-040688247E7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5DA0E3F9-6269-468D-AB7E-4F175344292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92668B-B223-40BD-BB8B-DE843844361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A43580B5-B079-4530-B79C-DE0CD111C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79654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35">
          <p15:clr>
            <a:srgbClr val="FBAE40"/>
          </p15:clr>
        </p15:guide>
        <p15:guide id="2" pos="3840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/Film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8098DC8-9E8F-4399-A2B4-5A556707C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media 7">
            <a:extLst>
              <a:ext uri="{FF2B5EF4-FFF2-40B4-BE49-F238E27FC236}">
                <a16:creationId xmlns:a16="http://schemas.microsoft.com/office/drawing/2014/main" id="{377BB1DF-30C0-46B2-B791-BE5715EBF7D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515938" y="1520825"/>
            <a:ext cx="8675687" cy="50323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ett medieklipp</a:t>
            </a:r>
          </a:p>
        </p:txBody>
      </p:sp>
    </p:spTree>
    <p:extLst>
      <p:ext uri="{BB962C8B-B14F-4D97-AF65-F5344CB8AC3E}">
        <p14:creationId xmlns:p14="http://schemas.microsoft.com/office/powerpoint/2010/main" val="4261117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C77F1F7-CEA0-4538-B535-32896796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34950"/>
            <a:ext cx="8675688" cy="106997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C1AA8E-B56B-48E7-9EE0-2A06FAD1D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520825"/>
            <a:ext cx="8675687" cy="38877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8BA9E8-8336-4409-85CC-9EB7677C7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7" y="5756877"/>
            <a:ext cx="108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1FC1B9C-2487-4771-9FE1-11966026EA20}" type="datetimeFigureOut">
              <a:rPr lang="sv-SE" smtClean="0"/>
              <a:pPr/>
              <a:t>2023-04-07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969A1D-00CF-4FC2-9D04-8112B6507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5439" y="5761724"/>
            <a:ext cx="41796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9D79E8-38BE-4BA1-8D16-4CF140044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7" y="5980217"/>
            <a:ext cx="418829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E92668B-B223-40BD-BB8B-DE843844361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Designelement">
            <a:extLst>
              <a:ext uri="{FF2B5EF4-FFF2-40B4-BE49-F238E27FC236}">
                <a16:creationId xmlns:a16="http://schemas.microsoft.com/office/drawing/2014/main" id="{0A281A8B-01D3-4C40-9C0C-B77DA5F51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362"/>
          <a:stretch/>
        </p:blipFill>
        <p:spPr>
          <a:xfrm>
            <a:off x="0" y="6019786"/>
            <a:ext cx="11856062" cy="584332"/>
          </a:xfrm>
          <a:prstGeom prst="rect">
            <a:avLst/>
          </a:prstGeom>
        </p:spPr>
      </p:pic>
      <p:sp>
        <p:nvSpPr>
          <p:cNvPr id="10" name="Logotyp">
            <a:extLst>
              <a:ext uri="{FF2B5EF4-FFF2-40B4-BE49-F238E27FC236}">
                <a16:creationId xmlns:a16="http://schemas.microsoft.com/office/drawing/2014/main" id="{59783215-15A8-412D-A290-DB5E4185B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195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1" r:id="rId4"/>
    <p:sldLayoutId id="2147483664" r:id="rId5"/>
    <p:sldLayoutId id="2147483665" r:id="rId6"/>
    <p:sldLayoutId id="2147483654" r:id="rId7"/>
    <p:sldLayoutId id="2147483669" r:id="rId8"/>
    <p:sldLayoutId id="2147483670" r:id="rId9"/>
    <p:sldLayoutId id="2147483674" r:id="rId10"/>
    <p:sldLayoutId id="2147483660" r:id="rId11"/>
    <p:sldLayoutId id="2147483668" r:id="rId12"/>
    <p:sldLayoutId id="2147483672" r:id="rId13"/>
    <p:sldLayoutId id="2147483662" r:id="rId14"/>
    <p:sldLayoutId id="2147483663" r:id="rId15"/>
    <p:sldLayoutId id="2147483666" r:id="rId16"/>
    <p:sldLayoutId id="2147483671" r:id="rId17"/>
    <p:sldLayoutId id="214748367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●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822" userDrawn="1">
          <p15:clr>
            <a:srgbClr val="F26B43"/>
          </p15:clr>
        </p15:guide>
        <p15:guide id="6" orient="horz" pos="148" userDrawn="1">
          <p15:clr>
            <a:srgbClr val="F26B43"/>
          </p15:clr>
        </p15:guide>
        <p15:guide id="7" orient="horz" pos="3407" userDrawn="1">
          <p15:clr>
            <a:srgbClr val="F26B43"/>
          </p15:clr>
        </p15:guide>
        <p15:guide id="8" orient="horz" pos="958" userDrawn="1">
          <p15:clr>
            <a:srgbClr val="F26B43"/>
          </p15:clr>
        </p15:guide>
        <p15:guide id="9" pos="1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nsertedImage">
            <a:extLst>
              <a:ext uri="{FF2B5EF4-FFF2-40B4-BE49-F238E27FC236}">
                <a16:creationId xmlns:a16="http://schemas.microsoft.com/office/drawing/2014/main" id="{4FDB7A20-9BC7-0017-D380-3F5CE8AD92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2" r="20362"/>
          <a:stretch>
            <a:fillRect/>
          </a:stretch>
        </p:blipFill>
        <p:spPr/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9D2D358-AEEB-4841-9CBB-2A79C6A4F8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Ny kodplan 2023-05-01</a:t>
            </a:r>
            <a:br>
              <a:rPr lang="sv-SE"/>
            </a:br>
            <a:r>
              <a:rPr lang="sv-SE"/>
              <a:t>Barn &amp; Utbildning</a:t>
            </a:r>
          </a:p>
        </p:txBody>
      </p:sp>
    </p:spTree>
    <p:extLst>
      <p:ext uri="{BB962C8B-B14F-4D97-AF65-F5344CB8AC3E}">
        <p14:creationId xmlns:p14="http://schemas.microsoft.com/office/powerpoint/2010/main" val="1135464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138B85-2471-D783-9746-E7026E8E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96" y="85747"/>
            <a:ext cx="10943425" cy="461336"/>
          </a:xfrm>
        </p:spPr>
        <p:txBody>
          <a:bodyPr>
            <a:noAutofit/>
          </a:bodyPr>
          <a:lstStyle/>
          <a:p>
            <a:r>
              <a:rPr lang="sv-SE"/>
              <a:t>forts. Pedagogisk verksamhet - Verksamhet (Vht)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3CE978-9DC8-9493-38B8-4E6AFF86F2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6096" y="761301"/>
            <a:ext cx="11799807" cy="5335398"/>
          </a:xfrm>
        </p:spPr>
        <p:txBody>
          <a:bodyPr>
            <a:normAutofit fontScale="92500" lnSpcReduction="10000"/>
          </a:bodyPr>
          <a:lstStyle/>
          <a:p>
            <a:r>
              <a:rPr lang="sv-SE"/>
              <a:t>Verksamheterna i ERP följer SCB - gör att ni </a:t>
            </a:r>
            <a:r>
              <a:rPr lang="sv-SE" sz="2400"/>
              <a:t>kommer att känna igen er </a:t>
            </a:r>
            <a:r>
              <a:rPr lang="sv-SE" sz="2400">
                <a:sym typeface="Wingdings" panose="05000000000000000000" pitchFamily="2" charset="2"/>
              </a:rPr>
              <a:t> !</a:t>
            </a:r>
          </a:p>
          <a:p>
            <a:pPr marL="0" indent="0">
              <a:buNone/>
            </a:pPr>
            <a:endParaRPr lang="sv-SE" sz="1700"/>
          </a:p>
          <a:p>
            <a:r>
              <a:rPr lang="sv-SE"/>
              <a:t>Vissa kostnader har fått ”ny plats”- lagts i ”ny och rätt grupp”.</a:t>
            </a:r>
          </a:p>
          <a:p>
            <a:pPr marL="0" indent="0">
              <a:buNone/>
            </a:pPr>
            <a:endParaRPr lang="sv-SE" sz="1700"/>
          </a:p>
          <a:p>
            <a:r>
              <a:rPr lang="sv-SE"/>
              <a:t>Verksamheterna har ”spegelserier” - samma slut nr i alla skolformer. </a:t>
            </a:r>
          </a:p>
          <a:p>
            <a:pPr marL="0" indent="0">
              <a:buNone/>
            </a:pPr>
            <a:r>
              <a:rPr lang="sv-SE"/>
              <a:t>	Ex	Vht 435</a:t>
            </a:r>
            <a:r>
              <a:rPr lang="sv-SE" u="sng"/>
              <a:t>10</a:t>
            </a:r>
            <a:r>
              <a:rPr lang="sv-SE"/>
              <a:t> Fskklass Undervisning </a:t>
            </a:r>
            <a:br>
              <a:rPr lang="sv-SE"/>
            </a:br>
            <a:r>
              <a:rPr lang="sv-SE"/>
              <a:t>		Vht 440</a:t>
            </a:r>
            <a:r>
              <a:rPr lang="sv-SE" u="sng"/>
              <a:t>10</a:t>
            </a:r>
            <a:r>
              <a:rPr lang="sv-SE"/>
              <a:t> Grsk Undervisning </a:t>
            </a:r>
          </a:p>
          <a:p>
            <a:pPr marL="0" indent="0">
              <a:buNone/>
            </a:pPr>
            <a:endParaRPr lang="sv-SE" sz="1700"/>
          </a:p>
          <a:p>
            <a:r>
              <a:rPr lang="sv-SE"/>
              <a:t>Verksamheter för elevhälsa och skolskjuts - återfinns inte i alla skolformer.</a:t>
            </a:r>
          </a:p>
          <a:p>
            <a:pPr marL="0" indent="0">
              <a:buNone/>
            </a:pPr>
            <a:endParaRPr lang="sv-SE" sz="1700"/>
          </a:p>
          <a:p>
            <a:r>
              <a:rPr lang="sv-SE"/>
              <a:t>Antalet verksamheter blir färre….. (”hela grsk” från ca 100 st. ned till 36 st.)</a:t>
            </a:r>
          </a:p>
          <a:p>
            <a:pPr marL="0" indent="0">
              <a:buNone/>
            </a:pPr>
            <a:endParaRPr lang="sv-SE" sz="1700"/>
          </a:p>
          <a:p>
            <a:r>
              <a:rPr lang="sv-SE"/>
              <a:t>För att vi fortsatt ska kunna se det vi vill, </a:t>
            </a:r>
            <a:br>
              <a:rPr lang="sv-SE"/>
            </a:br>
            <a:r>
              <a:rPr lang="sv-SE"/>
              <a:t>antingen för att kunna styra verksamheten eller utifrån elevpengsberäkning,</a:t>
            </a:r>
            <a:br>
              <a:rPr lang="sv-SE"/>
            </a:br>
            <a:r>
              <a:rPr lang="sv-SE"/>
              <a:t>får vi kombinera Vht + Akt (bl.a. personalgrupper) och vid Lärverktyg Vht + objekt.</a:t>
            </a:r>
          </a:p>
          <a:p>
            <a:pPr marL="0" indent="0">
              <a:buNone/>
            </a:pPr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122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138B85-2471-D783-9746-E7026E8E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8" y="151061"/>
            <a:ext cx="10943425" cy="461336"/>
          </a:xfrm>
        </p:spPr>
        <p:txBody>
          <a:bodyPr>
            <a:noAutofit/>
          </a:bodyPr>
          <a:lstStyle/>
          <a:p>
            <a:r>
              <a:rPr lang="sv-SE"/>
              <a:t>forts. Pedagogisk verksamhet - Verksamhet (Vht)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3CE978-9DC8-9493-38B8-4E6AFF86F2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6096" y="796955"/>
            <a:ext cx="11799807" cy="5335398"/>
          </a:xfrm>
        </p:spPr>
        <p:txBody>
          <a:bodyPr>
            <a:normAutofit/>
          </a:bodyPr>
          <a:lstStyle/>
          <a:p>
            <a:r>
              <a:rPr lang="sv-SE"/>
              <a:t>”Specialverksamheter”</a:t>
            </a:r>
            <a:br>
              <a:rPr lang="sv-SE"/>
            </a:br>
            <a:r>
              <a:rPr lang="sv-SE"/>
              <a:t>- Vht 40799 Förskola Avgifter och Vht 42599 Fritidshem Avgifter.</a:t>
            </a:r>
            <a:br>
              <a:rPr lang="sv-SE"/>
            </a:br>
            <a:r>
              <a:rPr lang="sv-SE"/>
              <a:t>- Vht 4xx00 Intern resursfördelning. Ingen beställnings Vht !</a:t>
            </a:r>
            <a:endParaRPr lang="sv-SE" sz="1600"/>
          </a:p>
          <a:p>
            <a:pPr marL="0" indent="0">
              <a:buNone/>
            </a:pPr>
            <a:endParaRPr lang="sv-SE" sz="1000"/>
          </a:p>
          <a:p>
            <a:r>
              <a:rPr lang="sv-SE"/>
              <a:t>Exempel verksamhetsrader för förskola och grundskola.</a:t>
            </a:r>
          </a:p>
          <a:p>
            <a:pPr marL="0" indent="0">
              <a:buNone/>
            </a:pPr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4802FC2-985B-DE69-7EC0-DBAEC2307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14" y="3087170"/>
            <a:ext cx="4059129" cy="224547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65CC8BC-441E-7C84-395A-1BD26FD23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590" y="2811883"/>
            <a:ext cx="5570506" cy="27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3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0C8990-2A95-C99F-2C93-B22CFDCB9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46" y="125894"/>
            <a:ext cx="8675688" cy="511670"/>
          </a:xfrm>
        </p:spPr>
        <p:txBody>
          <a:bodyPr/>
          <a:lstStyle/>
          <a:p>
            <a:r>
              <a:rPr lang="sv-SE"/>
              <a:t>Ökad användning av Aktiviteter (Akt)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337D075-244F-7369-8700-55E60F1E98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5546" y="916817"/>
            <a:ext cx="11765544" cy="4681549"/>
          </a:xfrm>
        </p:spPr>
        <p:txBody>
          <a:bodyPr>
            <a:normAutofit/>
          </a:bodyPr>
          <a:lstStyle/>
          <a:p>
            <a:r>
              <a:rPr lang="sv-SE"/>
              <a:t>Aktivitet utökas till 4 siffror/positioner. </a:t>
            </a:r>
          </a:p>
          <a:p>
            <a:pPr marL="0" indent="0">
              <a:buNone/>
            </a:pPr>
            <a:endParaRPr lang="sv-SE" sz="1600" b="1"/>
          </a:p>
          <a:p>
            <a:r>
              <a:rPr lang="sv-SE"/>
              <a:t>Barn- och utbildnings aktiviteter börjar på siffran 3xxx.</a:t>
            </a:r>
          </a:p>
          <a:p>
            <a:pPr marL="0" indent="0">
              <a:buNone/>
            </a:pPr>
            <a:endParaRPr lang="sv-SE" sz="1600"/>
          </a:p>
          <a:p>
            <a:r>
              <a:rPr lang="sv-SE"/>
              <a:t>Ökad användning av Aktivitet - användas för att visa ”del av Vht”.</a:t>
            </a:r>
          </a:p>
          <a:p>
            <a:pPr marL="0" indent="0">
              <a:buNone/>
            </a:pPr>
            <a:endParaRPr lang="sv-SE" sz="1600"/>
          </a:p>
          <a:p>
            <a:r>
              <a:rPr lang="sv-SE"/>
              <a:t>All personal kommer kopplas till en aktivitet -  </a:t>
            </a:r>
            <a:br>
              <a:rPr lang="sv-SE"/>
            </a:br>
            <a:r>
              <a:rPr lang="sv-SE"/>
              <a:t>Undantag: Timanställda Medvind, AME admin, Anställning m stöd, Mini-zoo (ej café).</a:t>
            </a:r>
          </a:p>
          <a:p>
            <a:pPr marL="0" indent="0">
              <a:buNone/>
            </a:pPr>
            <a:endParaRPr lang="sv-SE" sz="1600"/>
          </a:p>
          <a:p>
            <a:r>
              <a:rPr lang="sv-SE"/>
              <a:t>Aktiviteterna har lagts i olika grupper,</a:t>
            </a:r>
            <a:br>
              <a:rPr lang="sv-SE"/>
            </a:br>
            <a:r>
              <a:rPr lang="sv-SE"/>
              <a:t>med anknytning till respektive Vht rad.</a:t>
            </a:r>
            <a:br>
              <a:rPr lang="sv-SE"/>
            </a:br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44998B1-C90A-3D00-A1E8-8B5EB3A9D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651" y="4300242"/>
            <a:ext cx="4381725" cy="235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05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0C8990-2A95-C99F-2C93-B22CFDCB9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48" y="341834"/>
            <a:ext cx="8675688" cy="511670"/>
          </a:xfrm>
        </p:spPr>
        <p:txBody>
          <a:bodyPr/>
          <a:lstStyle/>
          <a:p>
            <a:r>
              <a:rPr lang="sv-SE"/>
              <a:t>Mer användning av Projekt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337D075-244F-7369-8700-55E60F1E98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3228" y="1181317"/>
            <a:ext cx="11765544" cy="511670"/>
          </a:xfrm>
        </p:spPr>
        <p:txBody>
          <a:bodyPr>
            <a:normAutofit/>
          </a:bodyPr>
          <a:lstStyle/>
          <a:p>
            <a:r>
              <a:rPr lang="sv-SE"/>
              <a:t>Projekt utökas till 6 siffror/positioner. </a:t>
            </a:r>
          </a:p>
          <a:p>
            <a:pPr marL="0" indent="0">
              <a:buNone/>
            </a:pPr>
            <a:endParaRPr lang="sv-SE" sz="100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BB455F2-98DE-82BE-A096-17B802289062}"/>
              </a:ext>
            </a:extLst>
          </p:cNvPr>
          <p:cNvSpPr txBox="1"/>
          <p:nvPr/>
        </p:nvSpPr>
        <p:spPr>
          <a:xfrm>
            <a:off x="408736" y="2529000"/>
            <a:ext cx="4320000" cy="180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2000" b="1"/>
              <a:t>Driftsprojekt</a:t>
            </a:r>
            <a:r>
              <a:rPr lang="sv-SE" sz="2000"/>
              <a:t> </a:t>
            </a:r>
          </a:p>
          <a:p>
            <a:endParaRPr lang="sv-SE" sz="1000"/>
          </a:p>
          <a:p>
            <a:r>
              <a:rPr lang="sv-SE" sz="2000"/>
              <a:t>Statsbidragen</a:t>
            </a:r>
          </a:p>
          <a:p>
            <a:endParaRPr lang="sv-SE" sz="1000"/>
          </a:p>
          <a:p>
            <a:r>
              <a:rPr lang="sv-SE" sz="2000"/>
              <a:t>BUNs börjar med siffran 13 xx xx</a:t>
            </a:r>
          </a:p>
          <a:p>
            <a:endParaRPr lang="sv-SE" sz="1000"/>
          </a:p>
          <a:p>
            <a:endParaRPr lang="sv-SE" sz="200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891763B-B530-857A-113C-5F2DF70A491D}"/>
              </a:ext>
            </a:extLst>
          </p:cNvPr>
          <p:cNvSpPr txBox="1"/>
          <p:nvPr/>
        </p:nvSpPr>
        <p:spPr>
          <a:xfrm>
            <a:off x="6398656" y="2529000"/>
            <a:ext cx="4320000" cy="180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2000" b="1"/>
              <a:t>Investeringsprojekt</a:t>
            </a:r>
          </a:p>
          <a:p>
            <a:endParaRPr lang="sv-SE" sz="1000" b="1"/>
          </a:p>
          <a:p>
            <a:r>
              <a:rPr lang="sv-SE" sz="2000"/>
              <a:t>Investeringar</a:t>
            </a:r>
          </a:p>
          <a:p>
            <a:endParaRPr lang="sv-SE" sz="1000"/>
          </a:p>
          <a:p>
            <a:r>
              <a:rPr lang="sv-SE" sz="2000"/>
              <a:t>BUNs börjar med siffran 63 xx xx </a:t>
            </a:r>
          </a:p>
          <a:p>
            <a:endParaRPr lang="sv-SE" sz="1000"/>
          </a:p>
          <a:p>
            <a:r>
              <a:rPr lang="sv-SE" sz="2000"/>
              <a:t>Delges av ekonom Yllka Myha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B3BA990-AC3B-AEC6-0961-B5A7D6737A45}"/>
              </a:ext>
            </a:extLst>
          </p:cNvPr>
          <p:cNvSpPr txBox="1"/>
          <p:nvPr/>
        </p:nvSpPr>
        <p:spPr>
          <a:xfrm>
            <a:off x="3797364" y="1763029"/>
            <a:ext cx="491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/>
              <a:t>Finns två typer av projekt.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9460EAB-4492-A44A-66EA-1E056B036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31" y="4992525"/>
            <a:ext cx="11717622" cy="61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62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8DD13A-6219-5269-9049-48AAD10BF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234951"/>
            <a:ext cx="11172825" cy="393700"/>
          </a:xfrm>
        </p:spPr>
        <p:txBody>
          <a:bodyPr>
            <a:noAutofit/>
          </a:bodyPr>
          <a:lstStyle/>
          <a:p>
            <a:r>
              <a:rPr lang="sv-SE" sz="2800"/>
              <a:t>Struktur, kombination av Vht rad + Akt och när Vht + Objekt</a:t>
            </a: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ACF11F60-97FF-093D-4080-BCCE4881B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9" y="1063488"/>
            <a:ext cx="3841948" cy="5080261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0929C682-59A6-C2C2-BD3D-C3D4459D3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467" y="1063488"/>
            <a:ext cx="3699065" cy="5127889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E047407D-953D-138E-D613-FAD175FD3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885" y="1063488"/>
            <a:ext cx="3961016" cy="402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02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ECAE76-FC9F-25E2-B548-832C75043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27913"/>
            <a:ext cx="6852529" cy="484141"/>
          </a:xfrm>
        </p:spPr>
        <p:txBody>
          <a:bodyPr>
            <a:normAutofit/>
          </a:bodyPr>
          <a:lstStyle/>
          <a:p>
            <a:r>
              <a:rPr lang="sv-SE"/>
              <a:t>Vilken verksamhet ska jag välja ????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96A8546-A722-C069-82C1-7420148E07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Det är arbetsuppgifterna, och syftet med kostnaden </a:t>
            </a:r>
            <a:br>
              <a:rPr lang="sv-SE"/>
            </a:br>
            <a:r>
              <a:rPr lang="sv-SE"/>
              <a:t>som styr val av verksamhets rad, och därmed val av verksamhet.</a:t>
            </a:r>
          </a:p>
          <a:p>
            <a:endParaRPr lang="sv-SE"/>
          </a:p>
          <a:p>
            <a:r>
              <a:rPr lang="sv-SE"/>
              <a:t>Ta hjälp av guiden ”Stöd vid val av verksamhetsrad”.</a:t>
            </a:r>
          </a:p>
        </p:txBody>
      </p:sp>
    </p:spTree>
    <p:extLst>
      <p:ext uri="{BB962C8B-B14F-4D97-AF65-F5344CB8AC3E}">
        <p14:creationId xmlns:p14="http://schemas.microsoft.com/office/powerpoint/2010/main" val="3540844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sertedImage">
            <a:extLst>
              <a:ext uri="{FF2B5EF4-FFF2-40B4-BE49-F238E27FC236}">
                <a16:creationId xmlns:a16="http://schemas.microsoft.com/office/drawing/2014/main" id="{B3011999-E92D-831A-B413-F0C0E2092F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5" r="249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1061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D7BD06-8EF8-4D34-BE52-AA0FDB97C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34951"/>
            <a:ext cx="8675688" cy="545226"/>
          </a:xfrm>
        </p:spPr>
        <p:txBody>
          <a:bodyPr/>
          <a:lstStyle/>
          <a:p>
            <a:r>
              <a:rPr lang="sv-SE"/>
              <a:t>Agenda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2254825-A3F5-BA30-7998-1FAB7A4E67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42392"/>
            <a:ext cx="11529882" cy="5001208"/>
          </a:xfrm>
        </p:spPr>
        <p:txBody>
          <a:bodyPr>
            <a:normAutofit fontScale="92500" lnSpcReduction="10000"/>
          </a:bodyPr>
          <a:lstStyle/>
          <a:p>
            <a:r>
              <a:rPr lang="sv-SE"/>
              <a:t>Slag blir konto </a:t>
            </a:r>
          </a:p>
          <a:p>
            <a:r>
              <a:rPr lang="sv-SE"/>
              <a:t>Ansvar blir enhet </a:t>
            </a:r>
          </a:p>
          <a:p>
            <a:r>
              <a:rPr lang="sv-SE"/>
              <a:t>Nya objektsgrupper</a:t>
            </a:r>
          </a:p>
          <a:p>
            <a:r>
              <a:rPr lang="sv-SE"/>
              <a:t>Beställning av Lek mtrl o Läromedel s.k. Lärverktyg</a:t>
            </a:r>
          </a:p>
          <a:p>
            <a:pPr marL="0" indent="0">
              <a:buNone/>
            </a:pPr>
            <a:r>
              <a:rPr lang="sv-SE"/>
              <a:t>------------------------------------------------------------------------</a:t>
            </a:r>
          </a:p>
          <a:p>
            <a:r>
              <a:rPr lang="sv-SE"/>
              <a:t>Struktur Kompetenscenter</a:t>
            </a:r>
          </a:p>
          <a:p>
            <a:pPr marL="0" indent="0">
              <a:buNone/>
            </a:pPr>
            <a:r>
              <a:rPr lang="sv-SE"/>
              <a:t>------------------------------------------------------------------------</a:t>
            </a:r>
          </a:p>
          <a:p>
            <a:r>
              <a:rPr lang="sv-SE"/>
              <a:t>Pedagogisk verksamhet - verksamheter (Vht)</a:t>
            </a:r>
          </a:p>
          <a:p>
            <a:r>
              <a:rPr lang="sv-SE"/>
              <a:t>Ökad användning av aktiviteter (Akt)</a:t>
            </a:r>
          </a:p>
          <a:p>
            <a:r>
              <a:rPr lang="sv-SE"/>
              <a:t>Mer användning av projekt</a:t>
            </a:r>
          </a:p>
          <a:p>
            <a:r>
              <a:rPr lang="sv-SE"/>
              <a:t>Grundstruktur för kombination av Vht + Akt och när Vht + Objekt</a:t>
            </a:r>
          </a:p>
          <a:p>
            <a:r>
              <a:rPr lang="sv-SE"/>
              <a:t>Val av verksamhet</a:t>
            </a:r>
          </a:p>
          <a:p>
            <a:endParaRPr lang="sv-SE"/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23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D3B137-7363-5B84-EF89-CCCB1E2EA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53" y="232538"/>
            <a:ext cx="8675688" cy="578782"/>
          </a:xfrm>
        </p:spPr>
        <p:txBody>
          <a:bodyPr/>
          <a:lstStyle/>
          <a:p>
            <a:r>
              <a:rPr lang="sv-SE"/>
              <a:t>Slag blir konto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057B4A-BA30-EF97-ECEF-8818AD152B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598" y="1186298"/>
            <a:ext cx="5386767" cy="2744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/>
              <a:t>Idag har vi många olika slag, mot en extern motpart 999.</a:t>
            </a:r>
          </a:p>
          <a:p>
            <a:pPr marL="0" indent="0">
              <a:buNone/>
            </a:pPr>
            <a:endParaRPr lang="sv-SE" sz="2000"/>
          </a:p>
          <a:p>
            <a:pPr marL="0" indent="0">
              <a:buNone/>
            </a:pPr>
            <a:r>
              <a:rPr lang="sv-SE" sz="2000"/>
              <a:t>Ex</a:t>
            </a:r>
          </a:p>
          <a:p>
            <a:pPr marL="0" indent="0">
              <a:buNone/>
            </a:pPr>
            <a:r>
              <a:rPr lang="sv-SE" sz="2000"/>
              <a:t>Slag				Motpart</a:t>
            </a:r>
          </a:p>
          <a:p>
            <a:pPr marL="0" indent="0">
              <a:buNone/>
            </a:pPr>
            <a:r>
              <a:rPr lang="sv-SE" sz="2000"/>
              <a:t>35110 Statsbidrag fr Skolverket	999 Ext motp</a:t>
            </a:r>
          </a:p>
          <a:p>
            <a:pPr marL="0" indent="0">
              <a:buNone/>
            </a:pPr>
            <a:r>
              <a:rPr lang="sv-SE" sz="2000"/>
              <a:t>35140 Statsbidrag fr Migr.verket	999 Ext motp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82E67F8-E6B0-442F-0F1F-A598EE9F5D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04514" y="1242078"/>
            <a:ext cx="6387854" cy="2744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/>
              <a:t>I ERP blir det färre konton, där ett och samma konto, används mot flera olika externa motparter.</a:t>
            </a:r>
          </a:p>
          <a:p>
            <a:pPr marL="0" indent="0">
              <a:buNone/>
            </a:pPr>
            <a:endParaRPr lang="sv-SE" sz="2000"/>
          </a:p>
          <a:p>
            <a:pPr marL="0" indent="0">
              <a:buNone/>
            </a:pPr>
            <a:r>
              <a:rPr lang="sv-SE" sz="2000"/>
              <a:t>Ex</a:t>
            </a:r>
          </a:p>
          <a:p>
            <a:pPr marL="0" indent="0">
              <a:buNone/>
            </a:pPr>
            <a:r>
              <a:rPr lang="sv-SE" sz="2000"/>
              <a:t>Konto					Motpart</a:t>
            </a:r>
          </a:p>
          <a:p>
            <a:pPr marL="0" indent="0">
              <a:buNone/>
            </a:pPr>
            <a:r>
              <a:rPr lang="sv-SE" sz="2000"/>
              <a:t>3510 </a:t>
            </a:r>
            <a:r>
              <a:rPr lang="sv-SE" sz="2000" err="1"/>
              <a:t>Kostn.ersättn</a:t>
            </a:r>
            <a:r>
              <a:rPr lang="sv-SE" sz="2000"/>
              <a:t> o riktade bidrag	811 Skolverket</a:t>
            </a:r>
          </a:p>
          <a:p>
            <a:pPr marL="0" indent="0">
              <a:buNone/>
            </a:pPr>
            <a:r>
              <a:rPr lang="sv-SE" sz="2000"/>
              <a:t>3510 </a:t>
            </a:r>
            <a:r>
              <a:rPr lang="sv-SE" sz="2000" err="1"/>
              <a:t>Kostn.ersättn</a:t>
            </a:r>
            <a:r>
              <a:rPr lang="sv-SE" sz="2000"/>
              <a:t> o riktade bidrag	813 Migr.verket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9599903-EBCA-8989-D91F-A9BCAC9DD2C9}"/>
              </a:ext>
            </a:extLst>
          </p:cNvPr>
          <p:cNvSpPr txBox="1"/>
          <p:nvPr/>
        </p:nvSpPr>
        <p:spPr>
          <a:xfrm>
            <a:off x="222753" y="4361072"/>
            <a:ext cx="1072953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/>
              <a:t>Färre konton, men fler externa motparter.</a:t>
            </a:r>
            <a:br>
              <a:rPr lang="sv-SE" sz="2400"/>
            </a:br>
            <a:r>
              <a:rPr lang="sv-SE" sz="2400"/>
              <a:t>Konto kommer först när du ska kontera (första koddelen i kodsträngen).</a:t>
            </a:r>
            <a:br>
              <a:rPr lang="sv-SE" sz="2400"/>
            </a:br>
            <a:r>
              <a:rPr lang="sv-SE" sz="2400"/>
              <a:t>Interna motparter finns kvar, men har andra nummer än idag. </a:t>
            </a:r>
            <a:br>
              <a:rPr lang="sv-SE" sz="2400"/>
            </a:br>
            <a:r>
              <a:rPr lang="sv-SE" sz="2400"/>
              <a:t>BUNs Interna motpart är 130.</a:t>
            </a:r>
          </a:p>
          <a:p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242771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FAFBDD-B627-A02A-1F98-B94347C3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34951"/>
            <a:ext cx="8675688" cy="528448"/>
          </a:xfrm>
        </p:spPr>
        <p:txBody>
          <a:bodyPr/>
          <a:lstStyle/>
          <a:p>
            <a:r>
              <a:rPr lang="sv-SE"/>
              <a:t>Ansvar blir enhet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C236C72-0D94-66E2-D2A4-B8CF85803A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1611" y="1277143"/>
            <a:ext cx="11637963" cy="5039767"/>
          </a:xfrm>
        </p:spPr>
        <p:txBody>
          <a:bodyPr/>
          <a:lstStyle/>
          <a:p>
            <a:r>
              <a:rPr lang="sv-SE"/>
              <a:t>Alla budgetansvar omvandlas till enheter med 4 siffror/positioner. </a:t>
            </a:r>
            <a:br>
              <a:rPr lang="sv-SE"/>
            </a:br>
            <a:r>
              <a:rPr lang="sv-SE"/>
              <a:t>Både i ekonomisystemet och i personalsystemen HR och Medvind.</a:t>
            </a:r>
          </a:p>
          <a:p>
            <a:pPr marL="0" indent="0">
              <a:buNone/>
            </a:pPr>
            <a:endParaRPr lang="sv-SE" b="1"/>
          </a:p>
          <a:p>
            <a:r>
              <a:rPr lang="sv-SE"/>
              <a:t>Barn- och utbildnings enheter börjar fortfarande på siffran 3xxx.</a:t>
            </a:r>
          </a:p>
          <a:p>
            <a:endParaRPr lang="sv-SE"/>
          </a:p>
          <a:p>
            <a:r>
              <a:rPr lang="sv-SE" sz="1800" i="1"/>
              <a:t>Vissa får enhetsnummer där nollor ”kapats” från slutet av nuvarande ansvarskod. </a:t>
            </a:r>
          </a:p>
          <a:p>
            <a:r>
              <a:rPr lang="sv-SE" sz="1800" i="1"/>
              <a:t>Andra får enhetsnummer där nollor ”tagits bort” i mitten av nuvarande ansvarskod. </a:t>
            </a:r>
          </a:p>
          <a:p>
            <a:r>
              <a:rPr lang="sv-SE" sz="1800" i="1"/>
              <a:t>Några har fått ”helt nya” nummer som sin enhet.</a:t>
            </a:r>
          </a:p>
          <a:p>
            <a:endParaRPr lang="sv-SE"/>
          </a:p>
          <a:p>
            <a:r>
              <a:rPr lang="sv-SE"/>
              <a:t>Strukturen är ändrad för att vi ska kunna gruppera våra Enheter vid olika tillfällen.</a:t>
            </a:r>
          </a:p>
          <a:p>
            <a:endParaRPr lang="sv-SE" b="1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033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83E50E-3142-5861-EFE7-5A23BF8EC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34950"/>
            <a:ext cx="8675688" cy="484141"/>
          </a:xfrm>
        </p:spPr>
        <p:txBody>
          <a:bodyPr>
            <a:normAutofit/>
          </a:bodyPr>
          <a:lstStyle/>
          <a:p>
            <a:r>
              <a:rPr lang="sv-SE"/>
              <a:t>Enheter BUN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EE66A77-C1B9-C2B5-0E48-907BA5F26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52" y="1087271"/>
            <a:ext cx="2807970" cy="385572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4E7C13B-7D08-6EB6-7B3F-C15923EDB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078" y="1087271"/>
            <a:ext cx="2200275" cy="385572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61862B20-9542-2D02-7A3F-25AE1BDAF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88" y="1087271"/>
            <a:ext cx="2458720" cy="455422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E61B176-A149-3386-A4E6-9833271C89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5343" y="1087271"/>
            <a:ext cx="3045460" cy="420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6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FAFBDD-B627-A02A-1F98-B94347C3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22" y="125894"/>
            <a:ext cx="8675688" cy="419390"/>
          </a:xfrm>
        </p:spPr>
        <p:txBody>
          <a:bodyPr/>
          <a:lstStyle/>
          <a:p>
            <a:r>
              <a:rPr lang="sv-SE"/>
              <a:t>Nya objektsgrupper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C236C72-0D94-66E2-D2A4-B8CF85803A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222" y="816837"/>
            <a:ext cx="11886925" cy="5039767"/>
          </a:xfrm>
        </p:spPr>
        <p:txBody>
          <a:bodyPr/>
          <a:lstStyle/>
          <a:p>
            <a:r>
              <a:rPr lang="sv-SE"/>
              <a:t>Objekt är kvar med 5 siffror/positioner. </a:t>
            </a:r>
            <a:endParaRPr lang="sv-SE" b="1"/>
          </a:p>
          <a:p>
            <a:r>
              <a:rPr lang="sv-SE"/>
              <a:t>Barn- och utbildnings objekt börjar fortfarande på siffran 5xxxx.</a:t>
            </a:r>
          </a:p>
          <a:p>
            <a:r>
              <a:rPr lang="sv-SE"/>
              <a:t>Objekten har fått nya nummer och namn – använd inte gamla ”favoriter”/ lappar !</a:t>
            </a:r>
          </a:p>
          <a:p>
            <a:r>
              <a:rPr lang="sv-SE"/>
              <a:t>Statsbidragen flyttar från koddelen objekt till projekt.</a:t>
            </a:r>
          </a:p>
          <a:p>
            <a:r>
              <a:rPr lang="sv-SE"/>
              <a:t>Objekten har delats in i objektsgrupper och har användningsområden enligt nedan.</a:t>
            </a:r>
          </a:p>
          <a:p>
            <a:endParaRPr lang="sv-SE"/>
          </a:p>
          <a:p>
            <a:pPr marL="0" indent="0">
              <a:buNone/>
            </a:pPr>
            <a:endParaRPr lang="sv-SE" b="1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1449006-DF2C-946B-84CE-159FBC077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09" y="3191704"/>
            <a:ext cx="4967680" cy="273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1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3437AC-0E6E-112D-BE73-08CC2A1C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99" y="112986"/>
            <a:ext cx="7189880" cy="483507"/>
          </a:xfrm>
        </p:spPr>
        <p:txBody>
          <a:bodyPr>
            <a:normAutofit/>
          </a:bodyPr>
          <a:lstStyle/>
          <a:p>
            <a:r>
              <a:rPr lang="sv-SE"/>
              <a:t>Beställning av Lek mtrl o Läromedel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FF7A4C94-FB8A-C6E6-DC61-9A1AB8C15B47}"/>
              </a:ext>
            </a:extLst>
          </p:cNvPr>
          <p:cNvCxnSpPr/>
          <p:nvPr/>
        </p:nvCxnSpPr>
        <p:spPr>
          <a:xfrm>
            <a:off x="7126130" y="390293"/>
            <a:ext cx="41987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137A790A-CFD3-0E7C-1D45-F937B9FA0076}"/>
              </a:ext>
            </a:extLst>
          </p:cNvPr>
          <p:cNvSpPr txBox="1"/>
          <p:nvPr/>
        </p:nvSpPr>
        <p:spPr>
          <a:xfrm>
            <a:off x="7664818" y="90520"/>
            <a:ext cx="23437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/>
              <a:t>Lärverktyg</a:t>
            </a:r>
          </a:p>
        </p:txBody>
      </p:sp>
      <p:sp>
        <p:nvSpPr>
          <p:cNvPr id="14" name="Flödesschema: Koppling 13">
            <a:extLst>
              <a:ext uri="{FF2B5EF4-FFF2-40B4-BE49-F238E27FC236}">
                <a16:creationId xmlns:a16="http://schemas.microsoft.com/office/drawing/2014/main" id="{53D4FF69-EBA8-4FD5-444C-B913810C16B8}"/>
              </a:ext>
            </a:extLst>
          </p:cNvPr>
          <p:cNvSpPr/>
          <p:nvPr/>
        </p:nvSpPr>
        <p:spPr>
          <a:xfrm>
            <a:off x="9254838" y="2053868"/>
            <a:ext cx="2581036" cy="2595418"/>
          </a:xfrm>
          <a:prstGeom prst="flowChartConnector">
            <a:avLst/>
          </a:prstGeom>
          <a:solidFill>
            <a:srgbClr val="FFE5FF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solidFill>
                  <a:schemeClr val="bg1"/>
                </a:solidFill>
              </a:rPr>
              <a:t>Se vidare i listor för mer</a:t>
            </a:r>
            <a:br>
              <a:rPr lang="sv-SE">
                <a:solidFill>
                  <a:schemeClr val="bg1"/>
                </a:solidFill>
              </a:rPr>
            </a:br>
            <a:r>
              <a:rPr lang="sv-SE">
                <a:solidFill>
                  <a:schemeClr val="bg1"/>
                </a:solidFill>
              </a:rPr>
              <a:t>Konto</a:t>
            </a:r>
            <a:br>
              <a:rPr lang="sv-SE">
                <a:solidFill>
                  <a:schemeClr val="bg1"/>
                </a:solidFill>
              </a:rPr>
            </a:br>
            <a:r>
              <a:rPr lang="sv-SE">
                <a:solidFill>
                  <a:schemeClr val="bg1"/>
                </a:solidFill>
              </a:rPr>
              <a:t>Enhet</a:t>
            </a:r>
            <a:br>
              <a:rPr lang="sv-SE">
                <a:solidFill>
                  <a:schemeClr val="bg1"/>
                </a:solidFill>
              </a:rPr>
            </a:br>
            <a:r>
              <a:rPr lang="sv-SE">
                <a:solidFill>
                  <a:schemeClr val="bg1"/>
                </a:solidFill>
              </a:rPr>
              <a:t>Objekt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1B58550-C300-D4BF-84C9-B1939A9A7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99" y="731064"/>
            <a:ext cx="8627871" cy="53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70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59E4A5-F037-4546-BA9D-E90D55CC1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08" y="146123"/>
            <a:ext cx="10739502" cy="411002"/>
          </a:xfrm>
        </p:spPr>
        <p:txBody>
          <a:bodyPr>
            <a:noAutofit/>
          </a:bodyPr>
          <a:lstStyle/>
          <a:p>
            <a:r>
              <a:rPr lang="sv-SE"/>
              <a:t>Struktur Kompetenscenter </a:t>
            </a:r>
            <a:r>
              <a:rPr lang="sv-SE" sz="2400" b="0"/>
              <a:t>– egna enheter med följande Vht och Akt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B8F9CDA-ECA0-3BAB-A151-34FBBD80CF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776" y="792239"/>
            <a:ext cx="5076838" cy="5552577"/>
          </a:xfrm>
        </p:spPr>
        <p:txBody>
          <a:bodyPr/>
          <a:lstStyle/>
          <a:p>
            <a:pPr marL="0" indent="0">
              <a:buNone/>
            </a:pPr>
            <a:r>
              <a:rPr lang="sv-SE" b="1"/>
              <a:t>Pedagogisk verksamhet</a:t>
            </a:r>
          </a:p>
          <a:p>
            <a:r>
              <a:rPr lang="sv-SE" u="sng"/>
              <a:t>Vuxenutbildning</a:t>
            </a:r>
            <a:br>
              <a:rPr lang="sv-SE"/>
            </a:br>
            <a:br>
              <a:rPr lang="sv-SE" sz="800"/>
            </a:br>
            <a:r>
              <a:rPr lang="sv-SE"/>
              <a:t>Verksamhet  470xx Grundvux</a:t>
            </a:r>
            <a:br>
              <a:rPr lang="sv-SE"/>
            </a:br>
            <a:r>
              <a:rPr lang="sv-SE"/>
              <a:t>		   472xx Gymnvux</a:t>
            </a:r>
            <a:br>
              <a:rPr lang="sv-SE"/>
            </a:br>
            <a:r>
              <a:rPr lang="sv-SE"/>
              <a:t>		   474xx Anp.utb.vuxna</a:t>
            </a:r>
            <a:br>
              <a:rPr lang="sv-SE"/>
            </a:br>
            <a:r>
              <a:rPr lang="sv-SE"/>
              <a:t>		   476xx SFI</a:t>
            </a:r>
            <a:br>
              <a:rPr lang="sv-SE" sz="800"/>
            </a:br>
            <a:endParaRPr lang="sv-SE"/>
          </a:p>
          <a:p>
            <a:r>
              <a:rPr lang="sv-SE" u="sng"/>
              <a:t>Vux uppdragsutb. TTC</a:t>
            </a:r>
            <a:br>
              <a:rPr lang="sv-SE"/>
            </a:br>
            <a:br>
              <a:rPr lang="sv-SE" sz="800"/>
            </a:br>
            <a:r>
              <a:rPr lang="sv-SE"/>
              <a:t>Verksamhet   478xx + Akt 35xx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5A21BC0-C471-CC9A-E4CF-C216678087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1751" y="792239"/>
            <a:ext cx="6684473" cy="5869818"/>
          </a:xfrm>
        </p:spPr>
        <p:txBody>
          <a:bodyPr/>
          <a:lstStyle/>
          <a:p>
            <a:pPr marL="0" indent="0">
              <a:buNone/>
            </a:pPr>
            <a:r>
              <a:rPr lang="sv-SE" b="1"/>
              <a:t>Arbetsmarknadsåtgärder</a:t>
            </a:r>
          </a:p>
          <a:p>
            <a:r>
              <a:rPr lang="sv-SE" u="sng"/>
              <a:t>Arbetsmarknadsenhet</a:t>
            </a:r>
            <a:br>
              <a:rPr lang="sv-SE" u="sng"/>
            </a:br>
            <a:r>
              <a:rPr lang="sv-SE"/>
              <a:t>Verksamhet 61000    AME Admin</a:t>
            </a:r>
            <a:br>
              <a:rPr lang="sv-SE"/>
            </a:br>
            <a:r>
              <a:rPr lang="sv-SE"/>
              <a:t>Verksamhet 61000 + Akt 34xx</a:t>
            </a:r>
          </a:p>
          <a:p>
            <a:endParaRPr lang="sv-SE" sz="800" u="sng"/>
          </a:p>
          <a:p>
            <a:r>
              <a:rPr lang="sv-SE" u="sng"/>
              <a:t>Anställning m stöd</a:t>
            </a:r>
            <a:r>
              <a:rPr lang="sv-SE" sz="800"/>
              <a:t> </a:t>
            </a:r>
            <a:br>
              <a:rPr lang="sv-SE" sz="800"/>
            </a:br>
            <a:r>
              <a:rPr lang="sv-SE" sz="800"/>
              <a:t> </a:t>
            </a:r>
            <a:r>
              <a:rPr lang="sv-SE"/>
              <a:t>Verksamhet 61000</a:t>
            </a:r>
          </a:p>
          <a:p>
            <a:endParaRPr lang="sv-SE" sz="800" u="sng"/>
          </a:p>
          <a:p>
            <a:r>
              <a:rPr lang="sv-SE" u="sng"/>
              <a:t>Mini- zoo</a:t>
            </a:r>
            <a:br>
              <a:rPr lang="sv-SE" u="sng"/>
            </a:br>
            <a:r>
              <a:rPr lang="sv-SE"/>
              <a:t>Verksamhet 61000    Mini-zoo</a:t>
            </a:r>
            <a:br>
              <a:rPr lang="sv-SE"/>
            </a:br>
            <a:r>
              <a:rPr lang="sv-SE"/>
              <a:t>Verksamhet 61000 + Akt 3438 Mini-zoo Café</a:t>
            </a:r>
          </a:p>
          <a:p>
            <a:endParaRPr lang="sv-SE" sz="800" i="1" u="sng"/>
          </a:p>
          <a:p>
            <a:r>
              <a:rPr lang="sv-SE" i="1" u="sng"/>
              <a:t>Projekt Ökad självförsörjning</a:t>
            </a:r>
            <a:br>
              <a:rPr lang="sv-SE" i="1" u="sng"/>
            </a:br>
            <a:r>
              <a:rPr lang="sv-SE" i="1"/>
              <a:t>Verksamhet 61000 + Akt 34xx</a:t>
            </a:r>
            <a:endParaRPr lang="sv-SE" i="1" u="sng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181A942-FD44-DA70-BA56-600FFB0B9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279" y="4274182"/>
            <a:ext cx="1873346" cy="118751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4312A57-C4AB-C98F-DA26-65DA8609B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0470" y="4638076"/>
            <a:ext cx="2025754" cy="215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8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3437AC-0E6E-112D-BE73-08CC2A1C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00157"/>
            <a:ext cx="10263916" cy="520059"/>
          </a:xfrm>
        </p:spPr>
        <p:txBody>
          <a:bodyPr>
            <a:noAutofit/>
          </a:bodyPr>
          <a:lstStyle/>
          <a:p>
            <a:br>
              <a:rPr lang="sv-SE"/>
            </a:br>
            <a:r>
              <a:rPr lang="sv-SE"/>
              <a:t>Pedagogisk verksamhet – Verksamheter (Vht) - skolform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70FDD59-F4B9-D75A-B8E8-6687AA742A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4601" y="975542"/>
            <a:ext cx="11497097" cy="2024362"/>
          </a:xfrm>
        </p:spPr>
        <p:txBody>
          <a:bodyPr/>
          <a:lstStyle/>
          <a:p>
            <a:r>
              <a:rPr lang="sv-SE"/>
              <a:t>Verksamhet är kvar med 5 siffror/positioner. </a:t>
            </a:r>
            <a:endParaRPr lang="sv-SE" b="1"/>
          </a:p>
          <a:p>
            <a:r>
              <a:rPr lang="sv-SE"/>
              <a:t>Barn- och utbildnings verksamheter börjar fortfarande på siffran 4xxxx.</a:t>
            </a:r>
          </a:p>
          <a:p>
            <a:r>
              <a:rPr lang="sv-SE"/>
              <a:t>Verksamheterna börjar fortfarande med samma tre siffror som förut.</a:t>
            </a:r>
            <a:br>
              <a:rPr lang="sv-SE"/>
            </a:br>
            <a:r>
              <a:rPr lang="sv-SE"/>
              <a:t>De tre första siffrorna i verksamhetsnumret, anger skolform och de överensstämmer med SCBs (Statistiska Central Byrån) verksamhets indelning</a:t>
            </a:r>
            <a:r>
              <a:rPr lang="sv-SE">
                <a:sym typeface="Wingdings" panose="05000000000000000000" pitchFamily="2" charset="2"/>
              </a:rPr>
              <a:t>.</a:t>
            </a:r>
          </a:p>
          <a:p>
            <a:endParaRPr lang="sv-SE"/>
          </a:p>
          <a:p>
            <a:pPr marL="0" indent="0">
              <a:buNone/>
            </a:pPr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1B18567-37FA-D6F0-54F5-18DDC7CEC0A7}"/>
              </a:ext>
            </a:extLst>
          </p:cNvPr>
          <p:cNvSpPr txBox="1"/>
          <p:nvPr/>
        </p:nvSpPr>
        <p:spPr>
          <a:xfrm>
            <a:off x="515937" y="3615259"/>
            <a:ext cx="31962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/>
              <a:t>407xx	Förskola</a:t>
            </a:r>
          </a:p>
          <a:p>
            <a:endParaRPr lang="sv-SE" sz="2000"/>
          </a:p>
          <a:p>
            <a:r>
              <a:rPr lang="sv-SE" sz="2000"/>
              <a:t>425xx	Fritidshem</a:t>
            </a:r>
          </a:p>
          <a:p>
            <a:r>
              <a:rPr lang="sv-SE" sz="2000"/>
              <a:t>435xx	Förskoleklass</a:t>
            </a:r>
          </a:p>
          <a:p>
            <a:r>
              <a:rPr lang="sv-SE" sz="2000"/>
              <a:t>440xx	Grundskola</a:t>
            </a:r>
          </a:p>
          <a:p>
            <a:r>
              <a:rPr lang="sv-SE" sz="2000"/>
              <a:t>443xx	Anp. grundskola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EFD09CB-5342-574F-FB97-02439EF7C8E4}"/>
              </a:ext>
            </a:extLst>
          </p:cNvPr>
          <p:cNvSpPr txBox="1"/>
          <p:nvPr/>
        </p:nvSpPr>
        <p:spPr>
          <a:xfrm>
            <a:off x="515937" y="3115424"/>
            <a:ext cx="10347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/>
              <a:t>Alla Verksamheter (Vht) som börjar med – anger nedanstående skolform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256A314-D23A-693C-89BF-42600E128F52}"/>
              </a:ext>
            </a:extLst>
          </p:cNvPr>
          <p:cNvSpPr txBox="1"/>
          <p:nvPr/>
        </p:nvSpPr>
        <p:spPr>
          <a:xfrm>
            <a:off x="4184714" y="3577089"/>
            <a:ext cx="31962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/>
              <a:t>450xx	Gymn.</a:t>
            </a:r>
          </a:p>
          <a:p>
            <a:r>
              <a:rPr lang="sv-SE" sz="2000"/>
              <a:t>453xx	Anp. gymn.</a:t>
            </a:r>
          </a:p>
          <a:p>
            <a:endParaRPr lang="sv-SE" sz="1000"/>
          </a:p>
          <a:p>
            <a:r>
              <a:rPr lang="sv-SE" sz="2000"/>
              <a:t>470xx	Grund vux</a:t>
            </a:r>
          </a:p>
          <a:p>
            <a:r>
              <a:rPr lang="sv-SE" sz="2000"/>
              <a:t>472xx	Gymn. vux</a:t>
            </a:r>
          </a:p>
          <a:p>
            <a:r>
              <a:rPr lang="sv-SE" sz="2000"/>
              <a:t>474xx	Anp. utb.vuxna</a:t>
            </a:r>
          </a:p>
          <a:p>
            <a:r>
              <a:rPr lang="sv-SE" sz="2000"/>
              <a:t>476xx	SFI</a:t>
            </a:r>
          </a:p>
          <a:p>
            <a:r>
              <a:rPr lang="sv-SE" sz="2000"/>
              <a:t>478xx	Uppdragsutb.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E0DFC0A-08E5-6EED-994D-B952F9D9FF77}"/>
              </a:ext>
            </a:extLst>
          </p:cNvPr>
          <p:cNvSpPr txBox="1"/>
          <p:nvPr/>
        </p:nvSpPr>
        <p:spPr>
          <a:xfrm>
            <a:off x="7853491" y="3615259"/>
            <a:ext cx="319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/>
              <a:t>490xx	BUN OH</a:t>
            </a:r>
          </a:p>
          <a:p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3919417751"/>
      </p:ext>
    </p:extLst>
  </p:cSld>
  <p:clrMapOvr>
    <a:masterClrMapping/>
  </p:clrMapOvr>
</p:sld>
</file>

<file path=ppt/theme/theme1.xml><?xml version="1.0" encoding="utf-8"?>
<a:theme xmlns:a="http://schemas.openxmlformats.org/drawingml/2006/main" name="Tibro kommun">
  <a:themeElements>
    <a:clrScheme name="Tibro kommun - Marin">
      <a:dk1>
        <a:sysClr val="windowText" lastClr="000000"/>
      </a:dk1>
      <a:lt1>
        <a:sysClr val="window" lastClr="FFFFFF"/>
      </a:lt1>
      <a:dk2>
        <a:srgbClr val="4D7BA0"/>
      </a:dk2>
      <a:lt2>
        <a:srgbClr val="E7E6E6"/>
      </a:lt2>
      <a:accent1>
        <a:srgbClr val="F9B200"/>
      </a:accent1>
      <a:accent2>
        <a:srgbClr val="CD4913"/>
      </a:accent2>
      <a:accent3>
        <a:srgbClr val="CFC38B"/>
      </a:accent3>
      <a:accent4>
        <a:srgbClr val="000000"/>
      </a:accent4>
      <a:accent5>
        <a:srgbClr val="F9B200"/>
      </a:accent5>
      <a:accent6>
        <a:srgbClr val="CD4913"/>
      </a:accent6>
      <a:hlink>
        <a:srgbClr val="000000"/>
      </a:hlink>
      <a:folHlink>
        <a:srgbClr val="000000"/>
      </a:folHlink>
    </a:clrScheme>
    <a:fontScheme name="Tibro komm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bro kommun.potx" id="{89E8DD47-B4A9-45A8-A712-35DE0EFC24AA}" vid="{03A07474-B586-4205-A725-FF582EA78A5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ibro kommun - Marin">
    <a:dk1>
      <a:sysClr val="windowText" lastClr="000000"/>
    </a:dk1>
    <a:lt1>
      <a:sysClr val="window" lastClr="FFFFFF"/>
    </a:lt1>
    <a:dk2>
      <a:srgbClr val="4D7BA0"/>
    </a:dk2>
    <a:lt2>
      <a:srgbClr val="E7E6E6"/>
    </a:lt2>
    <a:accent1>
      <a:srgbClr val="F9B200"/>
    </a:accent1>
    <a:accent2>
      <a:srgbClr val="CD4913"/>
    </a:accent2>
    <a:accent3>
      <a:srgbClr val="CFC38B"/>
    </a:accent3>
    <a:accent4>
      <a:srgbClr val="000000"/>
    </a:accent4>
    <a:accent5>
      <a:srgbClr val="F9B200"/>
    </a:accent5>
    <a:accent6>
      <a:srgbClr val="CD4913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19D5F2A663DE44A16F6DB2FF740A04" ma:contentTypeVersion="6" ma:contentTypeDescription="Skapa ett nytt dokument." ma:contentTypeScope="" ma:versionID="1b562dd1c0e76cc80f9ce28cc10f784b">
  <xsd:schema xmlns:xsd="http://www.w3.org/2001/XMLSchema" xmlns:xs="http://www.w3.org/2001/XMLSchema" xmlns:p="http://schemas.microsoft.com/office/2006/metadata/properties" xmlns:ns2="7c45c84a-73c3-4dbd-ba88-a4e1d347b681" xmlns:ns3="6e58a913-521e-4f58-987f-3a8521a83609" targetNamespace="http://schemas.microsoft.com/office/2006/metadata/properties" ma:root="true" ma:fieldsID="e927aca2c6b968807b0783d8cb1b7b48" ns2:_="" ns3:_="">
    <xsd:import namespace="7c45c84a-73c3-4dbd-ba88-a4e1d347b681"/>
    <xsd:import namespace="6e58a913-521e-4f58-987f-3a8521a836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5c84a-73c3-4dbd-ba88-a4e1d347b6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8a913-521e-4f58-987f-3a8521a8360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8B3787-D825-48EA-8DF5-41779AA4B36F}">
  <ds:schemaRefs>
    <ds:schemaRef ds:uri="6e58a913-521e-4f58-987f-3a8521a83609"/>
    <ds:schemaRef ds:uri="7c45c84a-73c3-4dbd-ba88-a4e1d347b6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02D0529-9406-4C7A-91F4-8A14412385FF}">
  <ds:schemaRefs>
    <ds:schemaRef ds:uri="6e58a913-521e-4f58-987f-3a8521a83609"/>
    <ds:schemaRef ds:uri="7c45c84a-73c3-4dbd-ba88-a4e1d347b6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59B66AD-DB9D-442F-9DB8-52430614A6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Tibro kommun</Template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Tibro kommun</vt:lpstr>
      <vt:lpstr>Ny kodplan 2023-05-01 Barn &amp; Utbildning</vt:lpstr>
      <vt:lpstr>Agenda</vt:lpstr>
      <vt:lpstr>Slag blir konto </vt:lpstr>
      <vt:lpstr>Ansvar blir enhet</vt:lpstr>
      <vt:lpstr>Enheter BUN</vt:lpstr>
      <vt:lpstr>Nya objektsgrupper</vt:lpstr>
      <vt:lpstr>Beställning av Lek mtrl o Läromedel</vt:lpstr>
      <vt:lpstr>Struktur Kompetenscenter – egna enheter med följande Vht och Akt</vt:lpstr>
      <vt:lpstr> Pedagogisk verksamhet – Verksamheter (Vht) - skolform</vt:lpstr>
      <vt:lpstr>forts. Pedagogisk verksamhet - Verksamhet (Vht) </vt:lpstr>
      <vt:lpstr>forts. Pedagogisk verksamhet - Verksamhet (Vht) </vt:lpstr>
      <vt:lpstr>Ökad användning av Aktiviteter (Akt) </vt:lpstr>
      <vt:lpstr>Mer användning av Projekt</vt:lpstr>
      <vt:lpstr>Struktur, kombination av Vht rad + Akt och när Vht + Objekt</vt:lpstr>
      <vt:lpstr>Vilken verksamhet ska jag välja ????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kodplan  Barn &amp; Utbildning</dc:title>
  <dc:creator>Anna-Karin Hidemyr</dc:creator>
  <cp:revision>1</cp:revision>
  <dcterms:created xsi:type="dcterms:W3CDTF">2023-04-03T09:57:53Z</dcterms:created>
  <dcterms:modified xsi:type="dcterms:W3CDTF">2023-04-07T11:47:23Z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0x0101007919D5F2A663DE44A16F6DB2FF740A04</vt:lpwstr>
  </property>
</Properties>
</file>